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70" r:id="rId5"/>
    <p:sldId id="272" r:id="rId6"/>
    <p:sldId id="275" r:id="rId7"/>
    <p:sldId id="277" r:id="rId8"/>
    <p:sldId id="276" r:id="rId9"/>
    <p:sldId id="278" r:id="rId10"/>
    <p:sldId id="279" r:id="rId11"/>
    <p:sldId id="280" r:id="rId12"/>
    <p:sldId id="273" r:id="rId13"/>
    <p:sldId id="285" r:id="rId14"/>
    <p:sldId id="274" r:id="rId15"/>
    <p:sldId id="282" r:id="rId16"/>
    <p:sldId id="284" r:id="rId17"/>
    <p:sldId id="283" r:id="rId18"/>
    <p:sldId id="281" r:id="rId19"/>
    <p:sldId id="289" r:id="rId20"/>
    <p:sldId id="288" r:id="rId21"/>
    <p:sldId id="287" r:id="rId22"/>
    <p:sldId id="292" r:id="rId23"/>
    <p:sldId id="291" r:id="rId24"/>
    <p:sldId id="290" r:id="rId25"/>
    <p:sldId id="286" r:id="rId26"/>
    <p:sldId id="25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67F48EE-4066-4084-8282-E08A053A7CAC}">
          <p14:sldIdLst>
            <p14:sldId id="270"/>
            <p14:sldId id="272"/>
            <p14:sldId id="275"/>
            <p14:sldId id="277"/>
            <p14:sldId id="276"/>
            <p14:sldId id="278"/>
            <p14:sldId id="279"/>
            <p14:sldId id="280"/>
            <p14:sldId id="273"/>
            <p14:sldId id="285"/>
            <p14:sldId id="274"/>
            <p14:sldId id="282"/>
            <p14:sldId id="284"/>
            <p14:sldId id="283"/>
            <p14:sldId id="281"/>
            <p14:sldId id="289"/>
            <p14:sldId id="288"/>
            <p14:sldId id="287"/>
            <p14:sldId id="292"/>
            <p14:sldId id="291"/>
            <p14:sldId id="290"/>
            <p14:sldId id="286"/>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877A1-742D-C62F-0C65-4A2666006AD3}" name="Koelewijn, Angelique" initials="KA" userId="S::akoelewijn@bartimeus.nl::60b29e02-4c7d-42ff-aa4e-e97935840c11" providerId="AD"/>
  <p188:author id="{421343D3-471C-AB36-8EA5-CEBC094DF1E2}" name="Pol, Elske van der" initials="Pd" userId="S::elvdpol@bartimeus.nl::c0698487-38f8-414e-a5a8-231f0a3bf7ed" providerId="AD"/>
  <p188:author id="{EB2030E1-D0FD-2A64-72A8-1A12A3391BC3}" name="Marit van Buijsen" initials="MB" userId="S::mvbuijsen_robertcoppes.nl#ext#@bartimeus.onmicrosoft.com::cf833a35-0132-4494-a6a8-fb79febd2b29" providerId="AD"/>
  <p188:author id="{A17ABFF1-9D8F-15DF-44ED-9A2E4D4B0068}" name="Anne de Vries" initials="AdV" userId="S::anne@avance-impact.nl::0d49cc55-1381-4611-815c-c15e07c98d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9A"/>
    <a:srgbClr val="8FC8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684C0-DD43-42F2-A5CE-F005AD8908FF}" v="3" dt="2026-01-12T14:52:54.4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8208" autoAdjust="0"/>
  </p:normalViewPr>
  <p:slideViewPr>
    <p:cSldViewPr snapToGrid="0" snapToObjects="1" showGuides="1">
      <p:cViewPr varScale="1">
        <p:scale>
          <a:sx n="46" d="100"/>
          <a:sy n="46" d="100"/>
        </p:scale>
        <p:origin x="1432" y="4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C5BE9-6F10-B940-9633-032A80778984}" type="datetimeFigureOut">
              <a:rPr lang="nl-NL" smtClean="0"/>
              <a:t>12-1-2026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21953-208F-0E4D-B07C-B25FC8C44955}" type="slidenum">
              <a:rPr lang="nl-NL" smtClean="0"/>
              <a:t>‹nr.›</a:t>
            </a:fld>
            <a:endParaRPr lang="nl-NL"/>
          </a:p>
        </p:txBody>
      </p:sp>
    </p:spTree>
    <p:extLst>
      <p:ext uri="{BB962C8B-B14F-4D97-AF65-F5344CB8AC3E}">
        <p14:creationId xmlns:p14="http://schemas.microsoft.com/office/powerpoint/2010/main" val="330241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a:t>
            </a:fld>
            <a:endParaRPr lang="nl-NL"/>
          </a:p>
        </p:txBody>
      </p:sp>
    </p:spTree>
    <p:extLst>
      <p:ext uri="{BB962C8B-B14F-4D97-AF65-F5344CB8AC3E}">
        <p14:creationId xmlns:p14="http://schemas.microsoft.com/office/powerpoint/2010/main" val="391074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we in ons voorbeeld een programma verzinnen of een aantal interventies om het te veranderen.</a:t>
            </a:r>
          </a:p>
          <a:p>
            <a:r>
              <a:rPr lang="nl-NL" dirty="0"/>
              <a:t>Wie kan wat verzinnen?</a:t>
            </a:r>
          </a:p>
          <a:p>
            <a:endParaRPr lang="nl-NL" dirty="0"/>
          </a:p>
          <a:p>
            <a:r>
              <a:rPr lang="nl-NL" dirty="0"/>
              <a:t>Bijvoorbeeld:</a:t>
            </a:r>
          </a:p>
          <a:p>
            <a:pPr marL="171450" indent="-171450">
              <a:buFontTx/>
              <a:buChar char="-"/>
            </a:pPr>
            <a:r>
              <a:rPr lang="nl-NL" dirty="0"/>
              <a:t>E-</a:t>
            </a:r>
            <a:r>
              <a:rPr lang="nl-NL" dirty="0" err="1"/>
              <a:t>learning</a:t>
            </a:r>
            <a:r>
              <a:rPr lang="nl-NL" dirty="0"/>
              <a:t> voor hele organisatie hoe vaak gehoorproblematiek voorkomt en hoe je problemen kunt signaleren, ondersteund met data</a:t>
            </a:r>
          </a:p>
          <a:p>
            <a:pPr marL="171450" indent="-171450">
              <a:buFontTx/>
              <a:buChar char="-"/>
            </a:pPr>
            <a:r>
              <a:rPr lang="nl-NL" dirty="0"/>
              <a:t>Ervaringsoefening voor ambulante collega’s om verschil met/zonder </a:t>
            </a:r>
            <a:r>
              <a:rPr lang="nl-NL" dirty="0" err="1"/>
              <a:t>hoorproblemen</a:t>
            </a:r>
            <a:r>
              <a:rPr lang="nl-NL" dirty="0"/>
              <a:t> beter te kunnen invoelen</a:t>
            </a:r>
          </a:p>
          <a:p>
            <a:pPr marL="171450" indent="-171450">
              <a:buFontTx/>
              <a:buChar char="-"/>
            </a:pPr>
            <a:r>
              <a:rPr lang="nl-NL" dirty="0"/>
              <a:t>Verandering in ONS formulieren om gehoor een (betere) standaard plek te geven</a:t>
            </a:r>
          </a:p>
          <a:p>
            <a:pPr marL="171450" indent="-171450">
              <a:buFontTx/>
              <a:buChar char="-"/>
            </a:pPr>
            <a:r>
              <a:rPr lang="nl-NL" dirty="0"/>
              <a:t>Informatie op de websites over onze werkwijze aanpassen</a:t>
            </a:r>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14</a:t>
            </a:fld>
            <a:endParaRPr lang="nl-NL"/>
          </a:p>
        </p:txBody>
      </p:sp>
    </p:spTree>
    <p:extLst>
      <p:ext uri="{BB962C8B-B14F-4D97-AF65-F5344CB8AC3E}">
        <p14:creationId xmlns:p14="http://schemas.microsoft.com/office/powerpoint/2010/main" val="282304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ander aspect van </a:t>
            </a:r>
            <a:r>
              <a:rPr lang="nl-NL" dirty="0" err="1"/>
              <a:t>intervention</a:t>
            </a:r>
            <a:r>
              <a:rPr lang="nl-NL" dirty="0"/>
              <a:t> </a:t>
            </a:r>
            <a:r>
              <a:rPr lang="nl-NL" dirty="0" err="1"/>
              <a:t>mapping</a:t>
            </a:r>
            <a:r>
              <a:rPr lang="nl-NL" dirty="0"/>
              <a:t> is, dat het een iteratief proces is: je kunt gedurende het hele proces altijd nog terug naar eerdere stappen als dat nodig is.</a:t>
            </a:r>
          </a:p>
          <a:p>
            <a:endParaRPr lang="nl-NL" dirty="0"/>
          </a:p>
          <a:p>
            <a:r>
              <a:rPr lang="nl-NL" dirty="0"/>
              <a:t>Dus als we bij het ontwerp van het programma verzonnen hebben dat het toch ook handig is voor leidinggevenden om de </a:t>
            </a:r>
            <a:r>
              <a:rPr lang="nl-NL" dirty="0" err="1"/>
              <a:t>Elearning</a:t>
            </a:r>
            <a:r>
              <a:rPr lang="nl-NL" dirty="0"/>
              <a:t> te doen, zijn leidinggevenden blijkbaar toch ook een stakeholdergroep. Je kunt dan weer apart om tafel gaan met de leidinggevenden (aparte werkgroep) om te kijken wat er nog meer moet veranderen bij hen en wat dat betekent voor het programma.</a:t>
            </a:r>
          </a:p>
          <a:p>
            <a:endParaRPr lang="nl-NL" dirty="0"/>
          </a:p>
          <a:p>
            <a:r>
              <a:rPr lang="nl-NL" dirty="0"/>
              <a:t>Dit iteratieve proces helpt om niet uiteindelijk de verkeerde dingen of te weinig te implementeren.</a:t>
            </a:r>
          </a:p>
          <a:p>
            <a:endParaRPr lang="nl-NL" dirty="0"/>
          </a:p>
          <a:p>
            <a:r>
              <a:rPr lang="nl-NL" dirty="0"/>
              <a:t>Is altijd wel een afweging want het nooit klaar. Wat is goed genoeg? Dit kan je zo groot en klein maken als je wilt en kunt.</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15</a:t>
            </a:fld>
            <a:endParaRPr lang="nl-NL"/>
          </a:p>
        </p:txBody>
      </p:sp>
    </p:spTree>
    <p:extLst>
      <p:ext uri="{BB962C8B-B14F-4D97-AF65-F5344CB8AC3E}">
        <p14:creationId xmlns:p14="http://schemas.microsoft.com/office/powerpoint/2010/main" val="346663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werkgroepen en modellen zorgen ervoor dat je verschillende perspectieven integreert in je programma.</a:t>
            </a:r>
          </a:p>
          <a:p>
            <a:endParaRPr lang="nl-NL" dirty="0"/>
          </a:p>
          <a:p>
            <a:r>
              <a:rPr lang="nl-NL" dirty="0"/>
              <a:t>Je kunt je voorstellen dat dit zorgt voor veel input die je zelf niet zou bedenken.</a:t>
            </a:r>
          </a:p>
          <a:p>
            <a:r>
              <a:rPr lang="nl-NL" dirty="0"/>
              <a:t>Bijvoorbeeld als je met verschillende werkgroepen het logisch model invult, zullen mensen vanuit hun eigen functie dingen inbrengen.</a:t>
            </a:r>
          </a:p>
          <a:p>
            <a:endParaRPr lang="nl-NL" dirty="0"/>
          </a:p>
          <a:p>
            <a:r>
              <a:rPr lang="nl-NL" dirty="0"/>
              <a:t>Ook kijk je altijd naar het probleem op verschillende niveaus (linker model uitleggen)</a:t>
            </a:r>
          </a:p>
          <a:p>
            <a:endParaRPr lang="nl-NL" dirty="0"/>
          </a:p>
          <a:p>
            <a:r>
              <a:rPr lang="nl-NL" dirty="0"/>
              <a:t>VRAAG: Als je eens nadenkt over deze verschillende niveaus, is er dan nog iets wat we vandaag nog niet besproken hebben over het rekening houden met het functioneren van het gehoor in de advisering?</a:t>
            </a:r>
          </a:p>
          <a:p>
            <a:r>
              <a:rPr lang="nl-NL" dirty="0"/>
              <a:t>Bijvoorbeeld:</a:t>
            </a:r>
          </a:p>
          <a:p>
            <a:pPr marL="171450" indent="-171450">
              <a:buFontTx/>
              <a:buChar char="-"/>
            </a:pPr>
            <a:r>
              <a:rPr lang="nl-NL" dirty="0"/>
              <a:t>In hoeverre heb je last van je gehoorproblemen in de deelname aan het dagelijks leven (community level), bijvoorbeeld bij de mobiliteit op straat?</a:t>
            </a:r>
          </a:p>
          <a:p>
            <a:pPr marL="171450" indent="-171450">
              <a:buFontTx/>
              <a:buChar char="-"/>
            </a:pPr>
            <a:r>
              <a:rPr lang="nl-NL" dirty="0"/>
              <a:t>In hoeverre hebben we input van het sociaal netwerk nodig om te weten of er sprake is van gehoorproblemen (</a:t>
            </a:r>
            <a:r>
              <a:rPr lang="nl-NL" dirty="0" err="1"/>
              <a:t>interpersonal</a:t>
            </a:r>
            <a:r>
              <a:rPr lang="nl-NL" dirty="0"/>
              <a:t> level)?</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16</a:t>
            </a:fld>
            <a:endParaRPr lang="nl-NL"/>
          </a:p>
        </p:txBody>
      </p:sp>
    </p:spTree>
    <p:extLst>
      <p:ext uri="{BB962C8B-B14F-4D97-AF65-F5344CB8AC3E}">
        <p14:creationId xmlns:p14="http://schemas.microsoft.com/office/powerpoint/2010/main" val="297869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is waarom we feedback is welkom als take home </a:t>
            </a:r>
            <a:r>
              <a:rPr lang="nl-NL" dirty="0" err="1"/>
              <a:t>message</a:t>
            </a:r>
            <a:r>
              <a:rPr lang="nl-NL" dirty="0"/>
              <a:t> had geformuleerd.</a:t>
            </a:r>
          </a:p>
          <a:p>
            <a:r>
              <a:rPr lang="nl-NL" dirty="0"/>
              <a:t>Niet iedereen kijkt en denkt zoals jij. Om het programma goed te laten landen, is juist die andere kijk heel waardevol.</a:t>
            </a:r>
          </a:p>
          <a:p>
            <a:endParaRPr lang="nl-NL" dirty="0"/>
          </a:p>
          <a:p>
            <a:r>
              <a:rPr lang="nl-NL" dirty="0"/>
              <a:t>Dit kan dus betekenen dat we voor onderdelen een aantal stappen terug moeten (dat iteratieve proces). Maar daarmee krijg je uiteindelijk wel een betere interventie, is het uitgangspunt van </a:t>
            </a:r>
            <a:r>
              <a:rPr lang="nl-NL" dirty="0" err="1"/>
              <a:t>intervention</a:t>
            </a:r>
            <a:r>
              <a:rPr lang="nl-NL" dirty="0"/>
              <a:t> </a:t>
            </a:r>
            <a:r>
              <a:rPr lang="nl-NL" dirty="0" err="1"/>
              <a:t>mapping</a:t>
            </a:r>
            <a:r>
              <a:rPr lang="nl-NL" dirty="0"/>
              <a:t>.</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17</a:t>
            </a:fld>
            <a:endParaRPr lang="nl-NL"/>
          </a:p>
        </p:txBody>
      </p:sp>
    </p:spTree>
    <p:extLst>
      <p:ext uri="{BB962C8B-B14F-4D97-AF65-F5344CB8AC3E}">
        <p14:creationId xmlns:p14="http://schemas.microsoft.com/office/powerpoint/2010/main" val="7916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Hoe zouden we ons project om voortaan rekening te houden met gehoorproblemen bijvoorbeeld kunnen evalueren op het niveau van de ambulant begeleiders?</a:t>
            </a:r>
          </a:p>
          <a:p>
            <a:pPr marL="171450" indent="-171450">
              <a:buFontTx/>
              <a:buChar char="-"/>
            </a:pPr>
            <a:r>
              <a:rPr lang="nl-NL" dirty="0"/>
              <a:t>Wordt ONS goed ingevuld?</a:t>
            </a:r>
          </a:p>
          <a:p>
            <a:pPr marL="171450" indent="-171450">
              <a:buFontTx/>
              <a:buChar char="-"/>
            </a:pPr>
            <a:r>
              <a:rPr lang="nl-NL" dirty="0" err="1"/>
              <a:t>Enquete</a:t>
            </a:r>
            <a:r>
              <a:rPr lang="nl-NL" dirty="0"/>
              <a:t>: vinden ze dat ze voldoende kennis hebben?</a:t>
            </a:r>
          </a:p>
          <a:p>
            <a:pPr marL="171450" indent="-171450">
              <a:buFontTx/>
              <a:buChar char="-"/>
            </a:pPr>
            <a:r>
              <a:rPr lang="nl-NL" dirty="0" err="1"/>
              <a:t>Enquete</a:t>
            </a:r>
            <a:r>
              <a:rPr lang="nl-NL" dirty="0"/>
              <a:t>: vinden ze dat het voldoende oplevert?</a:t>
            </a:r>
          </a:p>
          <a:p>
            <a:endParaRPr lang="nl-NL" dirty="0"/>
          </a:p>
          <a:p>
            <a:r>
              <a:rPr lang="nl-NL" dirty="0"/>
              <a:t>En op het niveau van de cliënt?</a:t>
            </a:r>
          </a:p>
          <a:p>
            <a:pPr marL="171450" indent="-171450">
              <a:buFontTx/>
              <a:buChar char="-"/>
            </a:pPr>
            <a:r>
              <a:rPr lang="nl-NL" dirty="0"/>
              <a:t>Hoe belastend is deze nieuwe werkwijze voor de client in vergelijking met de oude werkwijze?</a:t>
            </a:r>
          </a:p>
          <a:p>
            <a:pPr marL="171450" indent="-171450">
              <a:buFontTx/>
              <a:buChar char="-"/>
            </a:pPr>
            <a:r>
              <a:rPr lang="nl-NL" dirty="0" err="1"/>
              <a:t>Evaluaeren</a:t>
            </a:r>
            <a:r>
              <a:rPr lang="nl-NL" dirty="0"/>
              <a:t>: Wat levert het anders op dan de oude werkwijze?</a:t>
            </a:r>
          </a:p>
          <a:p>
            <a:pPr marL="171450" indent="-171450">
              <a:buFontTx/>
              <a:buChar char="-"/>
            </a:pPr>
            <a:endParaRPr lang="nl-NL" dirty="0"/>
          </a:p>
          <a:p>
            <a:pPr marL="171450" indent="-171450">
              <a:buFontTx/>
              <a:buChar char="-"/>
            </a:pPr>
            <a:endParaRPr lang="nl-NL" dirty="0"/>
          </a:p>
          <a:p>
            <a:pPr marL="0" indent="0">
              <a:buFontTx/>
              <a:buNone/>
            </a:pPr>
            <a:r>
              <a:rPr lang="nl-NL" dirty="0"/>
              <a:t>-&gt; Vooraf evaluatieplan hebben helpt omdat je dus ook al voormetingen wil doen misschien</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18</a:t>
            </a:fld>
            <a:endParaRPr lang="nl-NL"/>
          </a:p>
        </p:txBody>
      </p:sp>
    </p:spTree>
    <p:extLst>
      <p:ext uri="{BB962C8B-B14F-4D97-AF65-F5344CB8AC3E}">
        <p14:creationId xmlns:p14="http://schemas.microsoft.com/office/powerpoint/2010/main" val="200649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D910-0E0D-B1BA-1530-7D5E3347F5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B64568-AF4A-E94B-771C-9B07558AAC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C597A1-BFDF-38BF-BA27-F136BC5A2799}"/>
              </a:ext>
            </a:extLst>
          </p:cNvPr>
          <p:cNvSpPr>
            <a:spLocks noGrp="1"/>
          </p:cNvSpPr>
          <p:nvPr>
            <p:ph type="body" idx="1"/>
          </p:nvPr>
        </p:nvSpPr>
        <p:spPr/>
        <p:txBody>
          <a:bodyPr/>
          <a:lstStyle/>
          <a:p>
            <a:r>
              <a:rPr lang="nl-NL" dirty="0"/>
              <a:t>Dus:</a:t>
            </a:r>
          </a:p>
        </p:txBody>
      </p:sp>
      <p:sp>
        <p:nvSpPr>
          <p:cNvPr id="4" name="Tijdelijke aanduiding voor dianummer 3">
            <a:extLst>
              <a:ext uri="{FF2B5EF4-FFF2-40B4-BE49-F238E27FC236}">
                <a16:creationId xmlns:a16="http://schemas.microsoft.com/office/drawing/2014/main" id="{AF2321FC-695A-B032-DCF4-567AD8C45441}"/>
              </a:ext>
            </a:extLst>
          </p:cNvPr>
          <p:cNvSpPr>
            <a:spLocks noGrp="1"/>
          </p:cNvSpPr>
          <p:nvPr>
            <p:ph type="sldNum" sz="quarter" idx="5"/>
          </p:nvPr>
        </p:nvSpPr>
        <p:spPr/>
        <p:txBody>
          <a:bodyPr/>
          <a:lstStyle/>
          <a:p>
            <a:fld id="{B9B21953-208F-0E4D-B07C-B25FC8C44955}" type="slidenum">
              <a:rPr lang="nl-NL" smtClean="0"/>
              <a:t>19</a:t>
            </a:fld>
            <a:endParaRPr lang="nl-NL"/>
          </a:p>
        </p:txBody>
      </p:sp>
    </p:spTree>
    <p:extLst>
      <p:ext uri="{BB962C8B-B14F-4D97-AF65-F5344CB8AC3E}">
        <p14:creationId xmlns:p14="http://schemas.microsoft.com/office/powerpoint/2010/main" val="107825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Wil je meer weten over </a:t>
            </a:r>
            <a:r>
              <a:rPr lang="nl-NL" dirty="0" err="1"/>
              <a:t>intervention</a:t>
            </a:r>
            <a:r>
              <a:rPr lang="nl-NL" dirty="0"/>
              <a:t> </a:t>
            </a:r>
            <a:r>
              <a:rPr lang="nl-NL" dirty="0" err="1"/>
              <a:t>mapping</a:t>
            </a:r>
            <a:r>
              <a:rPr lang="nl-NL" dirty="0"/>
              <a:t>? Je kan altijd contact opnemen met mij of met </a:t>
            </a:r>
          </a:p>
          <a:p>
            <a:pPr marL="342900" indent="-342900">
              <a:buFontTx/>
              <a:buChar char="-"/>
            </a:pPr>
            <a:r>
              <a:rPr lang="nl-NL" dirty="0"/>
              <a:t>Inesz</a:t>
            </a:r>
          </a:p>
          <a:p>
            <a:pPr marL="342900" indent="-342900">
              <a:buFontTx/>
              <a:buChar char="-"/>
            </a:pPr>
            <a:r>
              <a:rPr lang="nl-NL" dirty="0"/>
              <a:t>Wim</a:t>
            </a:r>
          </a:p>
          <a:p>
            <a:pPr marL="342900" indent="-342900">
              <a:buFontTx/>
              <a:buChar char="-"/>
            </a:pPr>
            <a:r>
              <a:rPr lang="nl-NL" dirty="0"/>
              <a:t>Melanie</a:t>
            </a:r>
          </a:p>
          <a:p>
            <a:pPr marL="342900" indent="-342900">
              <a:buFontTx/>
              <a:buChar char="-"/>
            </a:pPr>
            <a:r>
              <a:rPr lang="nl-NL" dirty="0"/>
              <a:t>Noortje Staal</a:t>
            </a:r>
          </a:p>
          <a:p>
            <a:pPr marL="0" indent="0">
              <a:buFontTx/>
              <a:buNone/>
            </a:pPr>
            <a:endParaRPr lang="nl-NL" dirty="0"/>
          </a:p>
          <a:p>
            <a:pPr marL="0" indent="0">
              <a:buFontTx/>
              <a:buNone/>
            </a:pPr>
            <a:r>
              <a:rPr lang="nl-NL" dirty="0"/>
              <a:t>Inesz en Mischa zijn ook bezig met organiseren van nieuwe cursus. Daarin wordt dan ook implementatie expliciet meegenomen. Cursisten zijn:</a:t>
            </a:r>
          </a:p>
          <a:p>
            <a:r>
              <a:rPr lang="nl-NL" dirty="0"/>
              <a:t>Lotte Enkelaar (Bartimeus), Yvonne Maas (Visio), Annie </a:t>
            </a:r>
            <a:r>
              <a:rPr lang="nl-NL" dirty="0" err="1"/>
              <a:t>vd</a:t>
            </a:r>
            <a:r>
              <a:rPr lang="nl-NL" dirty="0"/>
              <a:t> Heuvel (RCS)</a:t>
            </a:r>
          </a:p>
          <a:p>
            <a:endParaRPr lang="nl-NL" dirty="0"/>
          </a:p>
          <a:p>
            <a:r>
              <a:rPr lang="nl-NL" dirty="0"/>
              <a:t>Kan je nog deelnemen? Wim vraagt aan Noortje</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20</a:t>
            </a:fld>
            <a:endParaRPr lang="nl-NL"/>
          </a:p>
        </p:txBody>
      </p:sp>
    </p:spTree>
    <p:extLst>
      <p:ext uri="{BB962C8B-B14F-4D97-AF65-F5344CB8AC3E}">
        <p14:creationId xmlns:p14="http://schemas.microsoft.com/office/powerpoint/2010/main" val="1635174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Mischa en of Inesz </a:t>
            </a:r>
            <a:r>
              <a:rPr lang="en-US" dirty="0" err="1"/>
              <a:t>vragen</a:t>
            </a:r>
            <a:r>
              <a:rPr lang="en-US" dirty="0"/>
              <a:t> om </a:t>
            </a:r>
            <a:r>
              <a:rPr lang="en-US" dirty="0" err="1"/>
              <a:t>hierover</a:t>
            </a:r>
            <a:r>
              <a:rPr lang="en-US" dirty="0"/>
              <a:t> te </a:t>
            </a:r>
            <a:r>
              <a:rPr lang="en-US" dirty="0" err="1"/>
              <a:t>vertellen</a:t>
            </a:r>
            <a:r>
              <a:rPr lang="en-US" dirty="0"/>
              <a:t> wat </a:t>
            </a:r>
            <a:r>
              <a:rPr lang="en-US" dirty="0" err="1"/>
              <a:t>zij</a:t>
            </a:r>
            <a:r>
              <a:rPr lang="en-US" dirty="0"/>
              <a:t> </a:t>
            </a:r>
            <a:r>
              <a:rPr lang="en-US" dirty="0" err="1"/>
              <a:t>weten</a:t>
            </a:r>
            <a:r>
              <a:rPr lang="en-US" dirty="0"/>
              <a:t>.</a:t>
            </a:r>
            <a:endParaRPr lang="nl-NL" dirty="0"/>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21</a:t>
            </a:fld>
            <a:endParaRPr lang="nl-NL"/>
          </a:p>
        </p:txBody>
      </p:sp>
    </p:spTree>
    <p:extLst>
      <p:ext uri="{BB962C8B-B14F-4D97-AF65-F5344CB8AC3E}">
        <p14:creationId xmlns:p14="http://schemas.microsoft.com/office/powerpoint/2010/main" val="358179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Eventuele extra vragen/ discussiepunten:</a:t>
            </a:r>
          </a:p>
          <a:p>
            <a:endParaRPr lang="nl-NL" dirty="0"/>
          </a:p>
          <a:p>
            <a:pPr marL="171450" indent="-171450">
              <a:buFontTx/>
              <a:buChar char="-"/>
            </a:pPr>
            <a:r>
              <a:rPr lang="nl-NL" dirty="0"/>
              <a:t>Welke van de genoemde take home </a:t>
            </a:r>
            <a:r>
              <a:rPr lang="nl-NL" dirty="0" err="1"/>
              <a:t>messages</a:t>
            </a:r>
            <a:r>
              <a:rPr lang="nl-NL" dirty="0"/>
              <a:t> doe jij nog onvoldoende in jouw implementatie trajecten?</a:t>
            </a:r>
          </a:p>
          <a:p>
            <a:pPr marL="171450" indent="-171450">
              <a:buFontTx/>
              <a:buChar char="-"/>
            </a:pPr>
            <a:r>
              <a:rPr lang="nl-NL" dirty="0"/>
              <a:t>Hoe zou jij </a:t>
            </a:r>
            <a:r>
              <a:rPr lang="nl-NL" dirty="0" err="1"/>
              <a:t>intervention</a:t>
            </a:r>
            <a:r>
              <a:rPr lang="nl-NL" dirty="0"/>
              <a:t> </a:t>
            </a:r>
            <a:r>
              <a:rPr lang="nl-NL" dirty="0" err="1"/>
              <a:t>mapping</a:t>
            </a:r>
            <a:r>
              <a:rPr lang="nl-NL" dirty="0"/>
              <a:t> willen gebruiken in de zorgpraktijk?</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22</a:t>
            </a:fld>
            <a:endParaRPr lang="nl-NL"/>
          </a:p>
        </p:txBody>
      </p:sp>
    </p:spTree>
    <p:extLst>
      <p:ext uri="{BB962C8B-B14F-4D97-AF65-F5344CB8AC3E}">
        <p14:creationId xmlns:p14="http://schemas.microsoft.com/office/powerpoint/2010/main" val="422804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Ik heb voor twee recente grote projecten (onderzoek en TAST) gebruik gemaakt van de werkwijze </a:t>
            </a:r>
            <a:r>
              <a:rPr lang="nl-NL" dirty="0" err="1"/>
              <a:t>intervention</a:t>
            </a:r>
            <a:r>
              <a:rPr lang="nl-NL" dirty="0"/>
              <a:t> </a:t>
            </a:r>
            <a:r>
              <a:rPr lang="nl-NL" dirty="0" err="1"/>
              <a:t>mapping</a:t>
            </a:r>
            <a:r>
              <a:rPr lang="nl-NL" dirty="0"/>
              <a:t>.</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3</a:t>
            </a:fld>
            <a:endParaRPr lang="nl-NL"/>
          </a:p>
        </p:txBody>
      </p:sp>
    </p:spTree>
    <p:extLst>
      <p:ext uri="{BB962C8B-B14F-4D97-AF65-F5344CB8AC3E}">
        <p14:creationId xmlns:p14="http://schemas.microsoft.com/office/powerpoint/2010/main" val="378973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Intervention</a:t>
            </a:r>
            <a:r>
              <a:rPr lang="nl-NL" dirty="0"/>
              <a:t> </a:t>
            </a:r>
            <a:r>
              <a:rPr lang="nl-NL" dirty="0" err="1"/>
              <a:t>mapping</a:t>
            </a:r>
            <a:r>
              <a:rPr lang="nl-NL" dirty="0"/>
              <a:t> gaat dus over het ontwikkelen van een interventie.</a:t>
            </a:r>
          </a:p>
          <a:p>
            <a:r>
              <a:rPr lang="nl-NL" dirty="0"/>
              <a:t>Maar gedurende de hele ontwikkeling houden zij op een mooie manier al rekening met implementatie.</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4</a:t>
            </a:fld>
            <a:endParaRPr lang="nl-NL"/>
          </a:p>
        </p:txBody>
      </p:sp>
    </p:spTree>
    <p:extLst>
      <p:ext uri="{BB962C8B-B14F-4D97-AF65-F5344CB8AC3E}">
        <p14:creationId xmlns:p14="http://schemas.microsoft.com/office/powerpoint/2010/main" val="239222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ga jullie nu alvast vertellen wat </a:t>
            </a:r>
            <a:r>
              <a:rPr lang="nl-NL" dirty="0" err="1"/>
              <a:t>intervention</a:t>
            </a:r>
            <a:r>
              <a:rPr lang="nl-NL" dirty="0"/>
              <a:t> </a:t>
            </a:r>
            <a:r>
              <a:rPr lang="nl-NL" dirty="0" err="1"/>
              <a:t>mapping</a:t>
            </a:r>
            <a:r>
              <a:rPr lang="nl-NL" dirty="0"/>
              <a:t> mij heeft laten zien over implementatie.</a:t>
            </a:r>
          </a:p>
          <a:p>
            <a:endParaRPr lang="nl-NL" dirty="0"/>
          </a:p>
          <a:p>
            <a:pPr marL="228600" indent="-228600">
              <a:buAutoNum type="arabicPeriod"/>
            </a:pPr>
            <a:r>
              <a:rPr lang="nl-NL" dirty="0"/>
              <a:t>Dus gedurende de hele ontwikkeling is het belangrijk om samen te werken met mensen die het uiteindelijk gaan doen. Ik denk dat we binnen Bartimeus nog steeds heel voorzichtig zijn met mensen betrekken, omdat we bang zijn om onrust te </a:t>
            </a:r>
            <a:r>
              <a:rPr lang="nl-NL" dirty="0" err="1"/>
              <a:t>creeeren</a:t>
            </a:r>
            <a:r>
              <a:rPr lang="nl-NL" dirty="0"/>
              <a:t>. Volgens mij komt onrust door verandering en is het niet informeren slechts uitstellen van onrust. Ik merkte niet méér onrust door het meteen samen te doen.</a:t>
            </a:r>
          </a:p>
          <a:p>
            <a:pPr marL="228600" indent="-228600">
              <a:buAutoNum type="arabicPeriod"/>
            </a:pPr>
            <a:endParaRPr lang="nl-NL" dirty="0"/>
          </a:p>
          <a:p>
            <a:pPr marL="228600" indent="-228600">
              <a:buAutoNum type="arabicPeriod"/>
            </a:pPr>
            <a:r>
              <a:rPr lang="nl-NL" dirty="0"/>
              <a:t>Feedback van alle verschillende hoeken is waardevol. Ook als je het er niet mee eens bent en/of als je vindt dat je het al afgedekt hebt. Blijkbaar is het dan toch nog niet goed overgekomen, dus kan je nog wat verbeteren.</a:t>
            </a:r>
          </a:p>
          <a:p>
            <a:pPr marL="228600" indent="-228600">
              <a:buAutoNum type="arabicPeriod"/>
            </a:pPr>
            <a:endParaRPr lang="nl-NL" dirty="0"/>
          </a:p>
          <a:p>
            <a:pPr marL="228600" indent="-228600">
              <a:buAutoNum type="arabicPeriod"/>
            </a:pPr>
            <a:r>
              <a:rPr lang="nl-NL" dirty="0"/>
              <a:t>Om te kunnen veranderen moet je niet alleen dingen leren, maar ook iets van het onderwerp vinden. </a:t>
            </a:r>
            <a:r>
              <a:rPr lang="nl-NL" dirty="0" err="1"/>
              <a:t>Intervention</a:t>
            </a:r>
            <a:r>
              <a:rPr lang="nl-NL" dirty="0"/>
              <a:t> </a:t>
            </a:r>
            <a:r>
              <a:rPr lang="nl-NL" dirty="0" err="1"/>
              <a:t>mapping</a:t>
            </a:r>
            <a:r>
              <a:rPr lang="nl-NL" dirty="0"/>
              <a:t> gaat ervan uit dat mensen pas iets gaan doen als het betekenis voor ze heeft.</a:t>
            </a:r>
          </a:p>
          <a:p>
            <a:pPr marL="228600" indent="-228600">
              <a:buAutoNum type="arabicPeriod"/>
            </a:pPr>
            <a:endParaRPr lang="nl-NL" dirty="0"/>
          </a:p>
          <a:p>
            <a:pPr marL="228600" indent="-228600">
              <a:buAutoNum type="arabicPeriod"/>
            </a:pPr>
            <a:r>
              <a:rPr lang="nl-NL" dirty="0"/>
              <a:t>Bedenk al vroeg bij de ontwikkeling: wat wil ik er later mee? Als het iets moet worden wat mensen vaker zouden moeten gebruiken, moet je al checken of het straks ook werkbaar is in de praktijk. Zonde om een mooi programma te ontwikkelen wat zonder projectfinanciering helemaal niet haalbaar is.</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5</a:t>
            </a:fld>
            <a:endParaRPr lang="nl-NL"/>
          </a:p>
        </p:txBody>
      </p:sp>
    </p:spTree>
    <p:extLst>
      <p:ext uri="{BB962C8B-B14F-4D97-AF65-F5344CB8AC3E}">
        <p14:creationId xmlns:p14="http://schemas.microsoft.com/office/powerpoint/2010/main" val="116409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werkt </a:t>
            </a:r>
            <a:r>
              <a:rPr lang="nl-NL" dirty="0" err="1"/>
              <a:t>intervention</a:t>
            </a:r>
            <a:r>
              <a:rPr lang="nl-NL" dirty="0"/>
              <a:t> </a:t>
            </a:r>
            <a:r>
              <a:rPr lang="nl-NL" dirty="0" err="1"/>
              <a:t>mapping</a:t>
            </a:r>
            <a:r>
              <a:rPr lang="nl-NL" dirty="0"/>
              <a:t>? Stappen uitleggen.</a:t>
            </a:r>
          </a:p>
          <a:p>
            <a:endParaRPr lang="nl-NL" dirty="0"/>
          </a:p>
          <a:p>
            <a:r>
              <a:rPr lang="nl-NL" dirty="0"/>
              <a:t>Disclaimer: </a:t>
            </a:r>
            <a:r>
              <a:rPr lang="nl-NL" dirty="0" err="1"/>
              <a:t>intervention</a:t>
            </a:r>
            <a:r>
              <a:rPr lang="nl-NL" dirty="0"/>
              <a:t> </a:t>
            </a:r>
            <a:r>
              <a:rPr lang="nl-NL" dirty="0" err="1"/>
              <a:t>mapping</a:t>
            </a:r>
            <a:r>
              <a:rPr lang="nl-NL" dirty="0"/>
              <a:t> is een uitgebreid proces. Ze zeggen wel dat je het net zo groot en zo klein kan maken als je zelf wilt, maar het blijft uitgebreid.</a:t>
            </a:r>
          </a:p>
          <a:p>
            <a:r>
              <a:rPr lang="nl-NL" dirty="0"/>
              <a:t>Je kunt je afvragen of je interventies kunt ontwikkelen zonder een uitgebreid proces (zie mijn take home </a:t>
            </a:r>
            <a:r>
              <a:rPr lang="nl-NL" dirty="0" err="1"/>
              <a:t>messages</a:t>
            </a:r>
            <a:r>
              <a:rPr lang="nl-NL" dirty="0"/>
              <a:t>, het kost gewoon tijd), maar toch….</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6</a:t>
            </a:fld>
            <a:endParaRPr lang="nl-NL"/>
          </a:p>
        </p:txBody>
      </p:sp>
    </p:spTree>
    <p:extLst>
      <p:ext uri="{BB962C8B-B14F-4D97-AF65-F5344CB8AC3E}">
        <p14:creationId xmlns:p14="http://schemas.microsoft.com/office/powerpoint/2010/main" val="287227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vinden het belangrijk dat professionals basiskennis hebben over de werking van het gehoor en eventuele gehoorproblematiek goed kunnen signaleren, omdat het gehoor als zintuig het meest ingezet wordt als compensatiestrategie. Als we niet goed weten of het gehoor wel naar behoren werkt, slaan we dus wellicht de plank mis met onze adviezen.</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7</a:t>
            </a:fld>
            <a:endParaRPr lang="nl-NL"/>
          </a:p>
        </p:txBody>
      </p:sp>
    </p:spTree>
    <p:extLst>
      <p:ext uri="{BB962C8B-B14F-4D97-AF65-F5344CB8AC3E}">
        <p14:creationId xmlns:p14="http://schemas.microsoft.com/office/powerpoint/2010/main" val="193320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t>
            </a:r>
            <a:r>
              <a:rPr lang="nl-NL" dirty="0" err="1"/>
              <a:t>intervention</a:t>
            </a:r>
            <a:r>
              <a:rPr lang="nl-NL" dirty="0"/>
              <a:t> </a:t>
            </a:r>
            <a:r>
              <a:rPr lang="nl-NL" dirty="0" err="1"/>
              <a:t>mapping</a:t>
            </a:r>
            <a:r>
              <a:rPr lang="nl-NL" dirty="0"/>
              <a:t> wil je vanaf het begin dus al alle betrokkenen erbij hebben.</a:t>
            </a:r>
          </a:p>
          <a:p>
            <a:endParaRPr lang="nl-NL" dirty="0"/>
          </a:p>
          <a:p>
            <a:r>
              <a:rPr lang="nl-NL" dirty="0"/>
              <a:t>Stel dat wij binnen Kennis over Zien ervoor kiezen om in de advisering rekening te houden met het functioneren van het gehoor. Hoe komen we dan vanuit de methode </a:t>
            </a:r>
            <a:r>
              <a:rPr lang="nl-NL" dirty="0" err="1"/>
              <a:t>intervention</a:t>
            </a:r>
            <a:r>
              <a:rPr lang="nl-NL" dirty="0"/>
              <a:t> </a:t>
            </a:r>
            <a:r>
              <a:rPr lang="nl-NL" dirty="0" err="1"/>
              <a:t>mapping</a:t>
            </a:r>
            <a:r>
              <a:rPr lang="nl-NL" dirty="0"/>
              <a:t> tot nieuwe, verbeterde </a:t>
            </a:r>
            <a:r>
              <a:rPr lang="nl-NL" dirty="0" err="1"/>
              <a:t>werkwijzes</a:t>
            </a:r>
            <a:r>
              <a:rPr lang="nl-NL" dirty="0"/>
              <a:t>?</a:t>
            </a:r>
          </a:p>
          <a:p>
            <a:endParaRPr lang="nl-NL" dirty="0"/>
          </a:p>
          <a:p>
            <a:r>
              <a:rPr lang="nl-NL" dirty="0"/>
              <a:t>Wim: Een eerste stap is stakeholders benoemen en betrekken. </a:t>
            </a:r>
          </a:p>
          <a:p>
            <a:r>
              <a:rPr lang="nl-NL" b="1" dirty="0"/>
              <a:t>VRAAG: </a:t>
            </a:r>
            <a:r>
              <a:rPr lang="nl-NL" dirty="0"/>
              <a:t>Wie zijn stakeholders in dit voorbeeld? Zet je suggesties in de chat.</a:t>
            </a:r>
          </a:p>
          <a:p>
            <a:endParaRPr lang="nl-NL" dirty="0"/>
          </a:p>
          <a:p>
            <a:r>
              <a:rPr lang="nl-NL" dirty="0"/>
              <a:t>(iemand anders vat </a:t>
            </a:r>
            <a:r>
              <a:rPr lang="nl-NL" dirty="0" err="1"/>
              <a:t>evt</a:t>
            </a:r>
            <a:r>
              <a:rPr lang="nl-NL" dirty="0"/>
              <a:t> samen)</a:t>
            </a:r>
          </a:p>
          <a:p>
            <a:endParaRPr lang="nl-NL" dirty="0"/>
          </a:p>
          <a:p>
            <a:r>
              <a:rPr lang="nl-NL" dirty="0"/>
              <a:t>Bijvoorbeeld:</a:t>
            </a:r>
          </a:p>
          <a:p>
            <a:pPr marL="171450" indent="-171450">
              <a:buFontTx/>
              <a:buChar char="-"/>
            </a:pPr>
            <a:r>
              <a:rPr lang="nl-NL" dirty="0"/>
              <a:t>Ambulant werkende collega’s (die adviseren)</a:t>
            </a:r>
          </a:p>
          <a:p>
            <a:pPr marL="171450" indent="-171450">
              <a:buFontTx/>
              <a:buChar char="-"/>
            </a:pPr>
            <a:r>
              <a:rPr lang="nl-NL" dirty="0" err="1"/>
              <a:t>Clienten</a:t>
            </a:r>
            <a:r>
              <a:rPr lang="nl-NL" dirty="0"/>
              <a:t> (die moeten weten waarom we dit checken)</a:t>
            </a:r>
          </a:p>
          <a:p>
            <a:pPr marL="171450" indent="-171450">
              <a:buFontTx/>
              <a:buChar char="-"/>
            </a:pPr>
            <a:r>
              <a:rPr lang="nl-NL" dirty="0"/>
              <a:t>Academies (om collega’s te scholen)</a:t>
            </a:r>
          </a:p>
          <a:p>
            <a:pPr marL="171450" indent="-171450">
              <a:buFontTx/>
              <a:buChar char="-"/>
            </a:pPr>
            <a:r>
              <a:rPr lang="nl-NL" dirty="0"/>
              <a:t>Expertisecentra beperking in horen en zien (leveren kennis) </a:t>
            </a:r>
            <a:r>
              <a:rPr lang="nl-NL" dirty="0" err="1"/>
              <a:t>evt</a:t>
            </a:r>
            <a:r>
              <a:rPr lang="nl-NL" dirty="0"/>
              <a:t> </a:t>
            </a:r>
            <a:r>
              <a:rPr lang="nl-NL" dirty="0" err="1"/>
              <a:t>ism</a:t>
            </a:r>
            <a:r>
              <a:rPr lang="nl-NL" dirty="0"/>
              <a:t> audiologische centra</a:t>
            </a:r>
          </a:p>
          <a:p>
            <a:pPr marL="171450" indent="-171450">
              <a:buFontTx/>
              <a:buChar char="-"/>
            </a:pPr>
            <a:r>
              <a:rPr lang="nl-NL" dirty="0"/>
              <a:t>Projectleider</a:t>
            </a:r>
          </a:p>
          <a:p>
            <a:endParaRPr lang="nl-NL" dirty="0"/>
          </a:p>
          <a:p>
            <a:r>
              <a:rPr lang="nl-NL" dirty="0"/>
              <a:t>Mijkje: We moeten dus meer mensen betrekken dan je misschien van tevoren zou bedenken. En het is handig om dit al op tijd te inventariseren. Ze hoeven heus niet allemaal in de projectgroep. Stakeholders kunnen op verschillende manieren een rol spelen. Je hebt de algehele coördinatie over het proces, je hebt de inhoudelijke stuurgroep waarbij je verschillende input wilt en je gaat straks onderdelen van je interventie uitwerken in werkgroepen. Hier kan je ook heel mooi stakeholders in betrekken.</a:t>
            </a:r>
          </a:p>
          <a:p>
            <a:r>
              <a:rPr lang="nl-NL" dirty="0"/>
              <a:t>Door de brede blik van al die betrokken mensen zorg je ervoor dat je geen stukjes overslaat en dat je niet voor verrassingen komt te staan bij implementatie.</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8</a:t>
            </a:fld>
            <a:endParaRPr lang="nl-NL"/>
          </a:p>
        </p:txBody>
      </p:sp>
    </p:spTree>
    <p:extLst>
      <p:ext uri="{BB962C8B-B14F-4D97-AF65-F5344CB8AC3E}">
        <p14:creationId xmlns:p14="http://schemas.microsoft.com/office/powerpoint/2010/main" val="389566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Met verschillende soorten stakeholders bespreken we nu wat er nu niet goed gaat rondom het wel/niet rekening houden met het functioneren van het gehoor in de advisering en welke rol betrokkenen hierin spelen. Dit heet het logisch model van het probleem. VRAAG: Wie zouden logisch zijn om hierbij uit te nodigen?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Concept doelstelling van de interventie hieruit formuleren in kleinere multidisciplinaire projectgroep (Doel kan blijven zoals we van tevoren bedacht hadden, maar het kan ook aangescherpt worden, bijvoorbeeld: in de intake gaan we het gehoor uitvragen en verder doen we niks anders of het kan juist verbreed worden, bijvoorbeeld naar </a:t>
            </a:r>
            <a:r>
              <a:rPr lang="nl-NL" dirty="0" err="1"/>
              <a:t>gehoorfunctioneren</a:t>
            </a:r>
            <a:r>
              <a:rPr lang="nl-NL" dirty="0"/>
              <a:t> ook altijd agenderen bij gesprekken over kennisontwikkeling)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In stap 2 wordt gekeken welke aspecten een rol spelen bij de gedragsverandering. </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9</a:t>
            </a:fld>
            <a:endParaRPr lang="nl-NL"/>
          </a:p>
        </p:txBody>
      </p:sp>
    </p:spTree>
    <p:extLst>
      <p:ext uri="{BB962C8B-B14F-4D97-AF65-F5344CB8AC3E}">
        <p14:creationId xmlns:p14="http://schemas.microsoft.com/office/powerpoint/2010/main" val="219513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kan kennis zijn, en/of vaardigheden, maar bijvoorbeeld ook attitudeverandering of een verandering in sociale norm, omgevingsaspecten, organisaties, enz. Dit is een mooie stap om in werkgroepen te doen met de stakeholders. Je brengt dan verschillende stakeholders bij elkaar en laat hen nadenken over de aspecten.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Dus als bijvoorbeeld een stakeholdersgroep de onderzoekers zijn. Dan gaan we hen vragen in een werkgroep met meerdere onderzoekers wat er voor hen moet veranderen om voortaan genderbewust te gaan formuleren. En hetzelfde vragen we van bijvoorbeeld beleidsmedewerkers voor hun eigen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 Hier zie je dus dat juist die attitudeverandering expliciet aan de orde komt binnen </a:t>
            </a:r>
            <a:r>
              <a:rPr lang="nl-NL" dirty="0" err="1"/>
              <a:t>intervention</a:t>
            </a:r>
            <a:r>
              <a:rPr lang="nl-NL" dirty="0"/>
              <a:t> </a:t>
            </a:r>
            <a:r>
              <a:rPr lang="nl-NL" dirty="0" err="1"/>
              <a:t>mapping</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Dus bijvoorbeeld bij genderbewustzijn moeten mensen weten hoe ze dan genderbewust kunnen formuleren. Maar ze moeten ook begrijpen waarom het van hen gevraagd wordt en het belangrijk vinden om dit te doen. Sterker nog: eigenlijk wil je dat ze hun collega’s verbeteren als ze het niet doen. Dit komt in het veranderingsmodel aan de orde.</a:t>
            </a:r>
          </a:p>
          <a:p>
            <a:endParaRPr lang="nl-NL" dirty="0"/>
          </a:p>
        </p:txBody>
      </p:sp>
      <p:sp>
        <p:nvSpPr>
          <p:cNvPr id="4" name="Tijdelijke aanduiding voor dianummer 3"/>
          <p:cNvSpPr>
            <a:spLocks noGrp="1"/>
          </p:cNvSpPr>
          <p:nvPr>
            <p:ph type="sldNum" sz="quarter" idx="5"/>
          </p:nvPr>
        </p:nvSpPr>
        <p:spPr/>
        <p:txBody>
          <a:bodyPr/>
          <a:lstStyle/>
          <a:p>
            <a:fld id="{B9B21953-208F-0E4D-B07C-B25FC8C44955}" type="slidenum">
              <a:rPr lang="nl-NL" smtClean="0"/>
              <a:t>11</a:t>
            </a:fld>
            <a:endParaRPr lang="nl-NL"/>
          </a:p>
        </p:txBody>
      </p:sp>
    </p:spTree>
    <p:extLst>
      <p:ext uri="{BB962C8B-B14F-4D97-AF65-F5344CB8AC3E}">
        <p14:creationId xmlns:p14="http://schemas.microsoft.com/office/powerpoint/2010/main" val="3845200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10" name="kennis over zien" descr="Logo Kennis over Zien">
            <a:extLst>
              <a:ext uri="{FF2B5EF4-FFF2-40B4-BE49-F238E27FC236}">
                <a16:creationId xmlns:a16="http://schemas.microsoft.com/office/drawing/2014/main" id="{7EF244B9-1720-AA47-8E07-C0679F01A7C5}"/>
              </a:ext>
            </a:extLst>
          </p:cNvPr>
          <p:cNvPicPr>
            <a:picLocks noChangeAspect="1"/>
          </p:cNvPicPr>
          <p:nvPr userDrawn="1"/>
        </p:nvPicPr>
        <p:blipFill>
          <a:blip r:embed="rId2"/>
          <a:stretch>
            <a:fillRect/>
          </a:stretch>
        </p:blipFill>
        <p:spPr>
          <a:xfrm>
            <a:off x="0" y="8021"/>
            <a:ext cx="12192000" cy="6858000"/>
          </a:xfrm>
          <a:prstGeom prst="rect">
            <a:avLst/>
          </a:prstGeom>
        </p:spPr>
      </p:pic>
    </p:spTree>
    <p:extLst>
      <p:ext uri="{BB962C8B-B14F-4D97-AF65-F5344CB8AC3E}">
        <p14:creationId xmlns:p14="http://schemas.microsoft.com/office/powerpoint/2010/main" val="28237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accent1">
            <a:lumMod val="20000"/>
            <a:lumOff val="80000"/>
            <a:alpha val="30490"/>
          </a:schemeClr>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DBD34C53-1760-C04C-BB58-BC7B0D8AF1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52276" y="5183841"/>
            <a:ext cx="2386632" cy="1197533"/>
          </a:xfrm>
          <a:prstGeom prst="rect">
            <a:avLst/>
          </a:prstGeom>
        </p:spPr>
      </p:pic>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1174240" y="1130577"/>
            <a:ext cx="10564668" cy="2820321"/>
          </a:xfrm>
          <a:prstGeom prst="rect">
            <a:avLst/>
          </a:prstGeom>
        </p:spPr>
        <p:txBody>
          <a:bodyPr lIns="0" tIns="0" rIns="0" bIns="0"/>
          <a:lstStyle>
            <a:lvl1pPr marL="0" indent="0">
              <a:lnSpc>
                <a:spcPts val="7500"/>
              </a:lnSpc>
              <a:spcBef>
                <a:spcPts val="0"/>
              </a:spcBef>
              <a:buFontTx/>
              <a:buNone/>
              <a:defRPr sz="60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 van de presentatie en de tweede regel</a:t>
            </a:r>
          </a:p>
        </p:txBody>
      </p:sp>
      <p:sp>
        <p:nvSpPr>
          <p:cNvPr id="17" name="Tijdelijke aanduiding voor tekst 16">
            <a:extLst>
              <a:ext uri="{FF2B5EF4-FFF2-40B4-BE49-F238E27FC236}">
                <a16:creationId xmlns:a16="http://schemas.microsoft.com/office/drawing/2014/main" id="{30FA9B6A-4086-EE41-ADA5-1A384761DEE7}"/>
              </a:ext>
            </a:extLst>
          </p:cNvPr>
          <p:cNvSpPr>
            <a:spLocks noGrp="1"/>
          </p:cNvSpPr>
          <p:nvPr>
            <p:ph type="body" sz="quarter" idx="11" hasCustomPrompt="1"/>
          </p:nvPr>
        </p:nvSpPr>
        <p:spPr>
          <a:xfrm>
            <a:off x="1174240" y="4094311"/>
            <a:ext cx="10564668" cy="946117"/>
          </a:xfrm>
          <a:prstGeom prst="rect">
            <a:avLst/>
          </a:prstGeom>
        </p:spPr>
        <p:txBody>
          <a:bodyPr lIns="0" tIns="0" rIns="0" bIns="0"/>
          <a:lstStyle>
            <a:lvl1pPr marL="0" indent="0">
              <a:lnSpc>
                <a:spcPts val="5400"/>
              </a:lnSpc>
              <a:spcBef>
                <a:spcPts val="0"/>
              </a:spcBef>
              <a:buFontTx/>
              <a:buNone/>
              <a:defRPr sz="3600" b="0"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nl-NL" dirty="0"/>
              <a:t>Ondertitel</a:t>
            </a:r>
          </a:p>
        </p:txBody>
      </p:sp>
    </p:spTree>
    <p:extLst>
      <p:ext uri="{BB962C8B-B14F-4D97-AF65-F5344CB8AC3E}">
        <p14:creationId xmlns:p14="http://schemas.microsoft.com/office/powerpoint/2010/main" val="241467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diapositief">
    <p:bg>
      <p:bgPr>
        <a:solidFill>
          <a:schemeClr val="accent1"/>
        </a:solidFill>
        <a:effectLst/>
      </p:bgPr>
    </p:bg>
    <p:spTree>
      <p:nvGrpSpPr>
        <p:cNvPr id="1" name=""/>
        <p:cNvGrpSpPr/>
        <p:nvPr/>
      </p:nvGrpSpPr>
      <p:grpSpPr>
        <a:xfrm>
          <a:off x="0" y="0"/>
          <a:ext cx="0" cy="0"/>
          <a:chOff x="0" y="0"/>
          <a:chExt cx="0" cy="0"/>
        </a:xfrm>
      </p:grpSpPr>
      <p:pic>
        <p:nvPicPr>
          <p:cNvPr id="13" name="Afbeelding 12" descr="Logo Kennis over Zien">
            <a:extLst>
              <a:ext uri="{FF2B5EF4-FFF2-40B4-BE49-F238E27FC236}">
                <a16:creationId xmlns:a16="http://schemas.microsoft.com/office/drawing/2014/main" id="{DBD34C53-1760-C04C-BB58-BC7B0D8AF124}"/>
              </a:ext>
            </a:extLst>
          </p:cNvPr>
          <p:cNvPicPr>
            <a:picLocks noChangeAspect="1"/>
          </p:cNvPicPr>
          <p:nvPr userDrawn="1"/>
        </p:nvPicPr>
        <p:blipFill>
          <a:blip r:embed="rId2"/>
          <a:stretch>
            <a:fillRect/>
          </a:stretch>
        </p:blipFill>
        <p:spPr>
          <a:xfrm>
            <a:off x="9352276" y="5183841"/>
            <a:ext cx="2386632" cy="1197533"/>
          </a:xfrm>
          <a:prstGeom prst="rect">
            <a:avLst/>
          </a:prstGeom>
        </p:spPr>
      </p:pic>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1174240" y="1130577"/>
            <a:ext cx="10564668" cy="2820321"/>
          </a:xfrm>
          <a:prstGeom prst="rect">
            <a:avLst/>
          </a:prstGeom>
        </p:spPr>
        <p:txBody>
          <a:bodyPr lIns="0" tIns="0" rIns="0" bIns="0"/>
          <a:lstStyle>
            <a:lvl1pPr marL="0" indent="0">
              <a:lnSpc>
                <a:spcPts val="7200"/>
              </a:lnSpc>
              <a:spcBef>
                <a:spcPts val="0"/>
              </a:spcBef>
              <a:buFontTx/>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 van de presentatie</a:t>
            </a:r>
          </a:p>
        </p:txBody>
      </p:sp>
      <p:sp>
        <p:nvSpPr>
          <p:cNvPr id="17" name="Tijdelijke aanduiding voor tekst 16">
            <a:extLst>
              <a:ext uri="{FF2B5EF4-FFF2-40B4-BE49-F238E27FC236}">
                <a16:creationId xmlns:a16="http://schemas.microsoft.com/office/drawing/2014/main" id="{30FA9B6A-4086-EE41-ADA5-1A384761DEE7}"/>
              </a:ext>
            </a:extLst>
          </p:cNvPr>
          <p:cNvSpPr>
            <a:spLocks noGrp="1"/>
          </p:cNvSpPr>
          <p:nvPr>
            <p:ph type="body" sz="quarter" idx="11" hasCustomPrompt="1"/>
          </p:nvPr>
        </p:nvSpPr>
        <p:spPr>
          <a:xfrm>
            <a:off x="1174240" y="4094311"/>
            <a:ext cx="10564668" cy="946117"/>
          </a:xfrm>
          <a:prstGeom prst="rect">
            <a:avLst/>
          </a:prstGeom>
        </p:spPr>
        <p:txBody>
          <a:bodyPr lIns="0" tIns="0" rIns="0" bIns="0"/>
          <a:lstStyle>
            <a:lvl1pPr marL="0" indent="0">
              <a:lnSpc>
                <a:spcPts val="5400"/>
              </a:lnSpc>
              <a:spcBef>
                <a:spcPts val="0"/>
              </a:spcBef>
              <a:buFontTx/>
              <a:buNone/>
              <a:defRPr sz="3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nl-NL" dirty="0"/>
              <a:t>Ondertitel</a:t>
            </a:r>
          </a:p>
        </p:txBody>
      </p:sp>
      <p:pic>
        <p:nvPicPr>
          <p:cNvPr id="3" name="Afbeelding 2">
            <a:extLst>
              <a:ext uri="{FF2B5EF4-FFF2-40B4-BE49-F238E27FC236}">
                <a16:creationId xmlns:a16="http://schemas.microsoft.com/office/drawing/2014/main" id="{0A7F428D-1495-6B46-A662-FAC594B078E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584154" y="5520574"/>
            <a:ext cx="2246400" cy="1029600"/>
          </a:xfrm>
          <a:prstGeom prst="rect">
            <a:avLst/>
          </a:prstGeom>
        </p:spPr>
      </p:pic>
    </p:spTree>
    <p:extLst>
      <p:ext uri="{BB962C8B-B14F-4D97-AF65-F5344CB8AC3E}">
        <p14:creationId xmlns:p14="http://schemas.microsoft.com/office/powerpoint/2010/main" val="232563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kolom tekst">
    <p:bg>
      <p:bgPr>
        <a:solidFill>
          <a:schemeClr val="bg1">
            <a:alpha val="49980"/>
          </a:schemeClr>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587646" y="725135"/>
            <a:ext cx="11235342" cy="853499"/>
          </a:xfrm>
          <a:prstGeom prst="rect">
            <a:avLst/>
          </a:prstGeom>
        </p:spPr>
        <p:txBody>
          <a:bodyPr lIns="0" tIns="0" rIns="0" bIns="0"/>
          <a:lstStyle>
            <a:lvl1pPr marL="0" indent="0">
              <a:buFontTx/>
              <a:buNone/>
              <a:defRPr sz="40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 kop</a:t>
            </a:r>
          </a:p>
        </p:txBody>
      </p:sp>
      <p:sp>
        <p:nvSpPr>
          <p:cNvPr id="4" name="Rechthoek 3">
            <a:extLst>
              <a:ext uri="{FF2B5EF4-FFF2-40B4-BE49-F238E27FC236}">
                <a16:creationId xmlns:a16="http://schemas.microsoft.com/office/drawing/2014/main" id="{C4095979-FC48-9047-9330-A1E762AEF7E2}"/>
              </a:ext>
              <a:ext uri="{C183D7F6-B498-43B3-948B-1728B52AA6E4}">
                <adec:decorative xmlns:adec="http://schemas.microsoft.com/office/drawing/2017/decorative" val="1"/>
              </a:ext>
            </a:extLst>
          </p:cNvPr>
          <p:cNvSpPr/>
          <p:nvPr userDrawn="1"/>
        </p:nvSpPr>
        <p:spPr>
          <a:xfrm>
            <a:off x="0" y="6318000"/>
            <a:ext cx="12192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57515DD-9F22-3049-B0D5-0F8D1523BC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18753" y="354296"/>
            <a:ext cx="1491322" cy="748296"/>
          </a:xfrm>
          <a:prstGeom prst="rect">
            <a:avLst/>
          </a:prstGeom>
        </p:spPr>
      </p:pic>
      <p:sp>
        <p:nvSpPr>
          <p:cNvPr id="8" name="Tijdelijke aanduiding voor tekst 7">
            <a:extLst>
              <a:ext uri="{FF2B5EF4-FFF2-40B4-BE49-F238E27FC236}">
                <a16:creationId xmlns:a16="http://schemas.microsoft.com/office/drawing/2014/main" id="{405D44A2-9D39-684A-95C8-B3A13865237A}"/>
              </a:ext>
            </a:extLst>
          </p:cNvPr>
          <p:cNvSpPr>
            <a:spLocks noGrp="1"/>
          </p:cNvSpPr>
          <p:nvPr>
            <p:ph type="body" sz="quarter" idx="12" hasCustomPrompt="1"/>
          </p:nvPr>
        </p:nvSpPr>
        <p:spPr>
          <a:xfrm>
            <a:off x="587645" y="1852579"/>
            <a:ext cx="11235343" cy="3976688"/>
          </a:xfrm>
          <a:prstGeom prst="rect">
            <a:avLst/>
          </a:prstGeom>
        </p:spPr>
        <p:txBody>
          <a:bodyPr lIns="0" tIns="0" rIns="0" bIns="0"/>
          <a:lstStyle>
            <a:lvl1pPr marL="0" indent="0">
              <a:lnSpc>
                <a:spcPts val="2500"/>
              </a:lnSpc>
              <a:spcBef>
                <a:spcPts val="0"/>
              </a:spcBef>
              <a:buFontTx/>
              <a:buNone/>
              <a:defRPr sz="2000" b="0" i="0">
                <a:latin typeface="Verdana" panose="020B0604030504040204" pitchFamily="34" charset="0"/>
                <a:ea typeface="Verdana" panose="020B0604030504040204" pitchFamily="34" charset="0"/>
                <a:cs typeface="Verdana" panose="020B0604030504040204" pitchFamily="34" charset="0"/>
              </a:defRPr>
            </a:lvl1pPr>
            <a:lvl2pPr marL="0" indent="0">
              <a:lnSpc>
                <a:spcPts val="2500"/>
              </a:lnSpc>
              <a:spcBef>
                <a:spcPts val="0"/>
              </a:spcBef>
              <a:buFontTx/>
              <a:buNone/>
              <a:defRPr sz="2000" b="1" i="0">
                <a:latin typeface="Verdana" panose="020B0604030504040204" pitchFamily="34" charset="0"/>
                <a:ea typeface="Verdana" panose="020B0604030504040204" pitchFamily="34" charset="0"/>
                <a:cs typeface="Verdana" panose="020B0604030504040204" pitchFamily="34" charset="0"/>
              </a:defRPr>
            </a:lvl2pPr>
            <a:lvl3pPr marL="252000" indent="-252000">
              <a:lnSpc>
                <a:spcPts val="2500"/>
              </a:lnSpc>
              <a:spcBef>
                <a:spcPts val="0"/>
              </a:spcBef>
              <a:buClr>
                <a:schemeClr val="accent1"/>
              </a:buClr>
              <a:buSzPct val="90000"/>
              <a:buFontTx/>
              <a:buBlip>
                <a:blip r:embed="rId3"/>
              </a:buBlip>
              <a:defRPr sz="2000" b="0" i="0">
                <a:latin typeface="Verdana" panose="020B0604030504040204" pitchFamily="34" charset="0"/>
                <a:ea typeface="Verdana" panose="020B0604030504040204" pitchFamily="34" charset="0"/>
                <a:cs typeface="Verdana" panose="020B0604030504040204" pitchFamily="34" charset="0"/>
              </a:defRPr>
            </a:lvl3pPr>
            <a:lvl4pPr marL="504000" indent="-216000">
              <a:lnSpc>
                <a:spcPts val="2500"/>
              </a:lnSpc>
              <a:spcBef>
                <a:spcPts val="0"/>
              </a:spcBef>
              <a:buClr>
                <a:schemeClr val="accent1"/>
              </a:buClr>
              <a:buSzPct val="90000"/>
              <a:buFont typeface="Systeemlettertype"/>
              <a:buChar char="○"/>
              <a:defRPr/>
            </a:lvl4pPr>
          </a:lstStyle>
          <a:p>
            <a:pPr lvl="0"/>
            <a:r>
              <a:rPr lang="nl-NL" dirty="0"/>
              <a:t>Tekst</a:t>
            </a:r>
          </a:p>
          <a:p>
            <a:pPr lvl="0"/>
            <a:endParaRPr lang="nl-NL" dirty="0"/>
          </a:p>
          <a:p>
            <a:pPr lvl="1"/>
            <a:r>
              <a:rPr lang="nl-NL" dirty="0"/>
              <a:t>Tussenkop</a:t>
            </a:r>
          </a:p>
          <a:p>
            <a:pPr lvl="2"/>
            <a:r>
              <a:rPr lang="nl-NL" dirty="0"/>
              <a:t>Opsomming</a:t>
            </a:r>
          </a:p>
          <a:p>
            <a:pPr lvl="3"/>
            <a:r>
              <a:rPr lang="nl-NL" dirty="0"/>
              <a:t>Niveau 2</a:t>
            </a:r>
          </a:p>
        </p:txBody>
      </p:sp>
      <p:sp>
        <p:nvSpPr>
          <p:cNvPr id="2" name="Tekstvak 1">
            <a:extLst>
              <a:ext uri="{FF2B5EF4-FFF2-40B4-BE49-F238E27FC236}">
                <a16:creationId xmlns:a16="http://schemas.microsoft.com/office/drawing/2014/main" id="{41116FBE-E37E-C856-D5F0-2D9EED821EA0}"/>
              </a:ext>
            </a:extLst>
          </p:cNvPr>
          <p:cNvSpPr txBox="1"/>
          <p:nvPr userDrawn="1"/>
        </p:nvSpPr>
        <p:spPr>
          <a:xfrm>
            <a:off x="69011" y="6449500"/>
            <a:ext cx="569343" cy="276999"/>
          </a:xfrm>
          <a:prstGeom prst="rect">
            <a:avLst/>
          </a:prstGeom>
          <a:noFill/>
        </p:spPr>
        <p:txBody>
          <a:bodyPr wrap="square" rtlCol="0">
            <a:spAutoFit/>
          </a:bodyPr>
          <a:lstStyle/>
          <a:p>
            <a:fld id="{48241E73-BAC8-4637-809F-4B8B8F9F394A}" type="slidenum">
              <a:rPr lang="nl-NL" sz="1200" smtClean="0">
                <a:solidFill>
                  <a:schemeClr val="bg1"/>
                </a:solidFill>
              </a:rPr>
              <a:t>‹nr.›</a:t>
            </a:fld>
            <a:endParaRPr lang="nl-NL" sz="1200" dirty="0">
              <a:solidFill>
                <a:schemeClr val="bg1"/>
              </a:solidFill>
            </a:endParaRPr>
          </a:p>
        </p:txBody>
      </p:sp>
      <p:sp>
        <p:nvSpPr>
          <p:cNvPr id="9" name="Tekstvak 8">
            <a:extLst>
              <a:ext uri="{FF2B5EF4-FFF2-40B4-BE49-F238E27FC236}">
                <a16:creationId xmlns:a16="http://schemas.microsoft.com/office/drawing/2014/main" id="{4A6885F3-7C83-1F32-099D-66917D3946DA}"/>
              </a:ext>
            </a:extLst>
          </p:cNvPr>
          <p:cNvSpPr txBox="1"/>
          <p:nvPr userDrawn="1"/>
        </p:nvSpPr>
        <p:spPr>
          <a:xfrm>
            <a:off x="707365" y="6495666"/>
            <a:ext cx="5241471" cy="184666"/>
          </a:xfrm>
          <a:prstGeom prst="rect">
            <a:avLst/>
          </a:prstGeom>
          <a:noFill/>
        </p:spPr>
        <p:txBody>
          <a:bodyPr wrap="square" lIns="0" tIns="0" rIns="0" bIns="0" rtlCol="0" anchor="ctr">
            <a:spAutoFit/>
          </a:bodyPr>
          <a:lstStyle/>
          <a:p>
            <a:r>
              <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rPr>
              <a:t>Samen werken aan Kennis Over Zien</a:t>
            </a:r>
          </a:p>
        </p:txBody>
      </p:sp>
    </p:spTree>
    <p:extLst>
      <p:ext uri="{BB962C8B-B14F-4D97-AF65-F5344CB8AC3E}">
        <p14:creationId xmlns:p14="http://schemas.microsoft.com/office/powerpoint/2010/main" val="32247917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kolom tekst diapositief">
    <p:bg>
      <p:bgPr>
        <a:solidFill>
          <a:schemeClr val="accent1"/>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587646" y="725135"/>
            <a:ext cx="11204663" cy="853499"/>
          </a:xfrm>
          <a:prstGeom prst="rect">
            <a:avLst/>
          </a:prstGeom>
        </p:spPr>
        <p:txBody>
          <a:bodyPr lIns="0" tIns="0" rIns="0" bIns="0"/>
          <a:lstStyle>
            <a:lvl1pPr marL="0" indent="0">
              <a:buFontTx/>
              <a:buNone/>
              <a:defRPr sz="4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 kop</a:t>
            </a:r>
          </a:p>
        </p:txBody>
      </p:sp>
      <p:sp>
        <p:nvSpPr>
          <p:cNvPr id="4" name="Rechthoek 3">
            <a:extLst>
              <a:ext uri="{FF2B5EF4-FFF2-40B4-BE49-F238E27FC236}">
                <a16:creationId xmlns:a16="http://schemas.microsoft.com/office/drawing/2014/main" id="{C4095979-FC48-9047-9330-A1E762AEF7E2}"/>
              </a:ext>
              <a:ext uri="{C183D7F6-B498-43B3-948B-1728B52AA6E4}">
                <adec:decorative xmlns:adec="http://schemas.microsoft.com/office/drawing/2017/decorative" val="1"/>
              </a:ext>
            </a:extLst>
          </p:cNvPr>
          <p:cNvSpPr/>
          <p:nvPr userDrawn="1"/>
        </p:nvSpPr>
        <p:spPr>
          <a:xfrm>
            <a:off x="0" y="6318000"/>
            <a:ext cx="12197751"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 Kennis over Zien">
            <a:extLst>
              <a:ext uri="{FF2B5EF4-FFF2-40B4-BE49-F238E27FC236}">
                <a16:creationId xmlns:a16="http://schemas.microsoft.com/office/drawing/2014/main" id="{AD0165A2-F54D-40EA-8BAA-078AFD985918}"/>
              </a:ext>
            </a:extLst>
          </p:cNvPr>
          <p:cNvPicPr>
            <a:picLocks noChangeAspect="1"/>
          </p:cNvPicPr>
          <p:nvPr userDrawn="1"/>
        </p:nvPicPr>
        <p:blipFill>
          <a:blip r:embed="rId2"/>
          <a:stretch>
            <a:fillRect/>
          </a:stretch>
        </p:blipFill>
        <p:spPr>
          <a:xfrm>
            <a:off x="10331667" y="5183842"/>
            <a:ext cx="1491322" cy="748296"/>
          </a:xfrm>
          <a:prstGeom prst="rect">
            <a:avLst/>
          </a:prstGeom>
        </p:spPr>
      </p:pic>
      <p:pic>
        <p:nvPicPr>
          <p:cNvPr id="9" name="Afbeelding 8">
            <a:extLst>
              <a:ext uri="{FF2B5EF4-FFF2-40B4-BE49-F238E27FC236}">
                <a16:creationId xmlns:a16="http://schemas.microsoft.com/office/drawing/2014/main" id="{E53B3349-07D1-204C-9DC6-64211D769B7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3829" y="397721"/>
            <a:ext cx="1335270" cy="612000"/>
          </a:xfrm>
          <a:prstGeom prst="rect">
            <a:avLst/>
          </a:prstGeom>
        </p:spPr>
      </p:pic>
      <p:sp>
        <p:nvSpPr>
          <p:cNvPr id="8" name="Tijdelijke aanduiding voor tekst 7">
            <a:extLst>
              <a:ext uri="{FF2B5EF4-FFF2-40B4-BE49-F238E27FC236}">
                <a16:creationId xmlns:a16="http://schemas.microsoft.com/office/drawing/2014/main" id="{3FD15A27-EE15-D64B-A48F-04366CB4ECA3}"/>
              </a:ext>
            </a:extLst>
          </p:cNvPr>
          <p:cNvSpPr>
            <a:spLocks noGrp="1"/>
          </p:cNvSpPr>
          <p:nvPr>
            <p:ph type="body" sz="quarter" idx="13" hasCustomPrompt="1"/>
          </p:nvPr>
        </p:nvSpPr>
        <p:spPr>
          <a:xfrm>
            <a:off x="587646" y="1861046"/>
            <a:ext cx="11235343" cy="3976688"/>
          </a:xfrm>
          <a:prstGeom prst="rect">
            <a:avLst/>
          </a:prstGeom>
        </p:spPr>
        <p:txBody>
          <a:bodyPr lIns="0" tIns="0" rIns="0" bIns="0"/>
          <a:lstStyle>
            <a:lvl1pPr marL="0" indent="0">
              <a:lnSpc>
                <a:spcPts val="2500"/>
              </a:lnSpc>
              <a:spcBef>
                <a:spcPts val="0"/>
              </a:spcBef>
              <a:buFontTx/>
              <a:buNone/>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500"/>
              </a:lnSpc>
              <a:spcBef>
                <a:spcPts val="0"/>
              </a:spcBef>
              <a:buFontTx/>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252000" indent="-252000">
              <a:lnSpc>
                <a:spcPts val="2500"/>
              </a:lnSpc>
              <a:spcBef>
                <a:spcPts val="0"/>
              </a:spcBef>
              <a:buClr>
                <a:schemeClr val="accent1"/>
              </a:buClr>
              <a:buSzPct val="90000"/>
              <a:buFontTx/>
              <a:buBlip>
                <a:blip r:embed="rId4"/>
              </a:buBlip>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04000" indent="-216000">
              <a:lnSpc>
                <a:spcPts val="2500"/>
              </a:lnSpc>
              <a:spcBef>
                <a:spcPts val="0"/>
              </a:spcBef>
              <a:buClr>
                <a:schemeClr val="bg1"/>
              </a:buClr>
              <a:buSzPct val="90000"/>
              <a:buFont typeface="Systeemlettertype"/>
              <a:buChar char="○"/>
              <a:defRPr>
                <a:solidFill>
                  <a:schemeClr val="bg1"/>
                </a:solidFill>
              </a:defRPr>
            </a:lvl4pPr>
          </a:lstStyle>
          <a:p>
            <a:pPr lvl="0"/>
            <a:r>
              <a:rPr lang="nl-NL" dirty="0"/>
              <a:t>Tekst</a:t>
            </a:r>
          </a:p>
          <a:p>
            <a:pPr lvl="0"/>
            <a:endParaRPr lang="nl-NL" dirty="0"/>
          </a:p>
          <a:p>
            <a:pPr lvl="1"/>
            <a:r>
              <a:rPr lang="nl-NL" dirty="0"/>
              <a:t>Tussenkop</a:t>
            </a:r>
          </a:p>
          <a:p>
            <a:pPr lvl="2"/>
            <a:r>
              <a:rPr lang="nl-NL" dirty="0"/>
              <a:t>Opsomming</a:t>
            </a:r>
          </a:p>
          <a:p>
            <a:pPr lvl="3"/>
            <a:r>
              <a:rPr lang="nl-NL" dirty="0"/>
              <a:t>Niveau 2</a:t>
            </a:r>
          </a:p>
        </p:txBody>
      </p:sp>
    </p:spTree>
    <p:extLst>
      <p:ext uri="{BB962C8B-B14F-4D97-AF65-F5344CB8AC3E}">
        <p14:creationId xmlns:p14="http://schemas.microsoft.com/office/powerpoint/2010/main" val="337019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SmartArt">
    <p:bg>
      <p:bgPr>
        <a:solidFill>
          <a:schemeClr val="bg1">
            <a:alpha val="49980"/>
          </a:schemeClr>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587646" y="725135"/>
            <a:ext cx="11235343" cy="853499"/>
          </a:xfrm>
          <a:prstGeom prst="rect">
            <a:avLst/>
          </a:prstGeom>
        </p:spPr>
        <p:txBody>
          <a:bodyPr lIns="0" tIns="0" rIns="0" bIns="0"/>
          <a:lstStyle>
            <a:lvl1pPr marL="0" indent="0">
              <a:buFontTx/>
              <a:buNone/>
              <a:defRPr sz="40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 kop</a:t>
            </a:r>
          </a:p>
        </p:txBody>
      </p:sp>
      <p:sp>
        <p:nvSpPr>
          <p:cNvPr id="4" name="Rechthoek 3">
            <a:extLst>
              <a:ext uri="{FF2B5EF4-FFF2-40B4-BE49-F238E27FC236}">
                <a16:creationId xmlns:a16="http://schemas.microsoft.com/office/drawing/2014/main" id="{C4095979-FC48-9047-9330-A1E762AEF7E2}"/>
              </a:ext>
              <a:ext uri="{C183D7F6-B498-43B3-948B-1728B52AA6E4}">
                <adec:decorative xmlns:adec="http://schemas.microsoft.com/office/drawing/2017/decorative" val="1"/>
              </a:ext>
            </a:extLst>
          </p:cNvPr>
          <p:cNvSpPr/>
          <p:nvPr userDrawn="1"/>
        </p:nvSpPr>
        <p:spPr>
          <a:xfrm>
            <a:off x="0" y="6318000"/>
            <a:ext cx="12197751"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SmartArt 2">
            <a:extLst>
              <a:ext uri="{FF2B5EF4-FFF2-40B4-BE49-F238E27FC236}">
                <a16:creationId xmlns:a16="http://schemas.microsoft.com/office/drawing/2014/main" id="{0DA034A9-64E3-9646-986C-338E790B7864}"/>
              </a:ext>
            </a:extLst>
          </p:cNvPr>
          <p:cNvSpPr>
            <a:spLocks noGrp="1"/>
          </p:cNvSpPr>
          <p:nvPr>
            <p:ph type="dgm" sz="quarter" idx="13" hasCustomPrompt="1"/>
          </p:nvPr>
        </p:nvSpPr>
        <p:spPr>
          <a:xfrm>
            <a:off x="6527089" y="1848372"/>
            <a:ext cx="5295900" cy="4074887"/>
          </a:xfrm>
          <a:prstGeom prst="rect">
            <a:avLst/>
          </a:prstGeom>
          <a:solidFill>
            <a:schemeClr val="bg1">
              <a:lumMod val="95000"/>
            </a:schemeClr>
          </a:solidFill>
        </p:spPr>
        <p:txBody>
          <a:bodyPr anchor="ctr"/>
          <a:lstStyle>
            <a:lvl1pPr marL="0" indent="0" algn="ctr">
              <a:buFontTx/>
              <a:buNone/>
              <a:defRPr sz="1400" b="0" i="0">
                <a:latin typeface="Verdana" panose="020B0604030504040204" pitchFamily="34" charset="0"/>
                <a:ea typeface="Verdana" panose="020B0604030504040204" pitchFamily="34" charset="0"/>
                <a:cs typeface="Verdana" panose="020B0604030504040204" pitchFamily="34" charset="0"/>
              </a:defRPr>
            </a:lvl1pPr>
          </a:lstStyle>
          <a:p>
            <a:r>
              <a:rPr lang="nl-NL" dirty="0"/>
              <a:t>Smart art</a:t>
            </a:r>
          </a:p>
        </p:txBody>
      </p:sp>
      <p:pic>
        <p:nvPicPr>
          <p:cNvPr id="9" name="Afbeelding 8">
            <a:extLst>
              <a:ext uri="{FF2B5EF4-FFF2-40B4-BE49-F238E27FC236}">
                <a16:creationId xmlns:a16="http://schemas.microsoft.com/office/drawing/2014/main" id="{A95EA09D-75E5-2B44-B0A5-2B12E9740D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18753" y="354296"/>
            <a:ext cx="1491322" cy="748296"/>
          </a:xfrm>
          <a:prstGeom prst="rect">
            <a:avLst/>
          </a:prstGeom>
        </p:spPr>
      </p:pic>
      <p:sp>
        <p:nvSpPr>
          <p:cNvPr id="10" name="Tijdelijke aanduiding voor tekst 7">
            <a:extLst>
              <a:ext uri="{FF2B5EF4-FFF2-40B4-BE49-F238E27FC236}">
                <a16:creationId xmlns:a16="http://schemas.microsoft.com/office/drawing/2014/main" id="{C438FD4E-5837-D042-B8AE-0DD4BE5354E5}"/>
              </a:ext>
            </a:extLst>
          </p:cNvPr>
          <p:cNvSpPr>
            <a:spLocks noGrp="1"/>
          </p:cNvSpPr>
          <p:nvPr>
            <p:ph type="body" sz="quarter" idx="14" hasCustomPrompt="1"/>
          </p:nvPr>
        </p:nvSpPr>
        <p:spPr>
          <a:xfrm>
            <a:off x="587645" y="1852579"/>
            <a:ext cx="5617499" cy="4070680"/>
          </a:xfrm>
          <a:prstGeom prst="rect">
            <a:avLst/>
          </a:prstGeom>
        </p:spPr>
        <p:txBody>
          <a:bodyPr lIns="0" tIns="0" rIns="0" bIns="0"/>
          <a:lstStyle>
            <a:lvl1pPr marL="0" indent="0">
              <a:lnSpc>
                <a:spcPts val="2500"/>
              </a:lnSpc>
              <a:spcBef>
                <a:spcPts val="0"/>
              </a:spcBef>
              <a:buFontTx/>
              <a:buNone/>
              <a:defRPr sz="2000" b="0" i="0">
                <a:latin typeface="Verdana" panose="020B0604030504040204" pitchFamily="34" charset="0"/>
                <a:ea typeface="Verdana" panose="020B0604030504040204" pitchFamily="34" charset="0"/>
                <a:cs typeface="Verdana" panose="020B0604030504040204" pitchFamily="34" charset="0"/>
              </a:defRPr>
            </a:lvl1pPr>
            <a:lvl2pPr marL="0" indent="0">
              <a:lnSpc>
                <a:spcPts val="2500"/>
              </a:lnSpc>
              <a:spcBef>
                <a:spcPts val="0"/>
              </a:spcBef>
              <a:buFontTx/>
              <a:buNone/>
              <a:defRPr sz="2000" b="1" i="0">
                <a:latin typeface="Verdana" panose="020B0604030504040204" pitchFamily="34" charset="0"/>
                <a:ea typeface="Verdana" panose="020B0604030504040204" pitchFamily="34" charset="0"/>
                <a:cs typeface="Verdana" panose="020B0604030504040204" pitchFamily="34" charset="0"/>
              </a:defRPr>
            </a:lvl2pPr>
            <a:lvl3pPr marL="252000" indent="-252000">
              <a:lnSpc>
                <a:spcPts val="2500"/>
              </a:lnSpc>
              <a:spcBef>
                <a:spcPts val="0"/>
              </a:spcBef>
              <a:buClr>
                <a:schemeClr val="accent1"/>
              </a:buClr>
              <a:buSzPct val="90000"/>
              <a:buFontTx/>
              <a:buBlip>
                <a:blip r:embed="rId3"/>
              </a:buBlip>
              <a:defRPr sz="2000" b="0" i="0">
                <a:latin typeface="Verdana" panose="020B0604030504040204" pitchFamily="34" charset="0"/>
                <a:ea typeface="Verdana" panose="020B0604030504040204" pitchFamily="34" charset="0"/>
                <a:cs typeface="Verdana" panose="020B0604030504040204" pitchFamily="34" charset="0"/>
              </a:defRPr>
            </a:lvl3pPr>
            <a:lvl4pPr marL="504000" indent="-216000">
              <a:lnSpc>
                <a:spcPts val="2500"/>
              </a:lnSpc>
              <a:spcBef>
                <a:spcPts val="0"/>
              </a:spcBef>
              <a:buClr>
                <a:schemeClr val="accent1"/>
              </a:buClr>
              <a:buSzPct val="90000"/>
              <a:buFont typeface="Systeemlettertype"/>
              <a:buChar char="○"/>
              <a:defRPr/>
            </a:lvl4pPr>
          </a:lstStyle>
          <a:p>
            <a:pPr lvl="0"/>
            <a:r>
              <a:rPr lang="nl-NL" dirty="0"/>
              <a:t>Tekst</a:t>
            </a:r>
          </a:p>
          <a:p>
            <a:pPr lvl="0"/>
            <a:endParaRPr lang="nl-NL" dirty="0"/>
          </a:p>
          <a:p>
            <a:pPr lvl="1"/>
            <a:r>
              <a:rPr lang="nl-NL" dirty="0"/>
              <a:t>Tussenkop</a:t>
            </a:r>
          </a:p>
          <a:p>
            <a:pPr lvl="2"/>
            <a:r>
              <a:rPr lang="nl-NL" dirty="0"/>
              <a:t>Opsomming</a:t>
            </a:r>
          </a:p>
          <a:p>
            <a:pPr lvl="3"/>
            <a:r>
              <a:rPr lang="nl-NL" dirty="0"/>
              <a:t>Niveau 2</a:t>
            </a:r>
          </a:p>
        </p:txBody>
      </p:sp>
    </p:spTree>
    <p:extLst>
      <p:ext uri="{BB962C8B-B14F-4D97-AF65-F5344CB8AC3E}">
        <p14:creationId xmlns:p14="http://schemas.microsoft.com/office/powerpoint/2010/main" val="59683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SmartArt diap">
    <p:bg>
      <p:bgPr>
        <a:solidFill>
          <a:schemeClr val="accent1"/>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587646" y="725135"/>
            <a:ext cx="11204663" cy="853499"/>
          </a:xfrm>
          <a:prstGeom prst="rect">
            <a:avLst/>
          </a:prstGeom>
        </p:spPr>
        <p:txBody>
          <a:bodyPr lIns="0" tIns="0" rIns="0" bIns="0"/>
          <a:lstStyle>
            <a:lvl1pPr marL="0" indent="0">
              <a:buFontTx/>
              <a:buNone/>
              <a:defRPr sz="4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 kop</a:t>
            </a:r>
          </a:p>
        </p:txBody>
      </p:sp>
      <p:sp>
        <p:nvSpPr>
          <p:cNvPr id="4" name="Rechthoek 3">
            <a:extLst>
              <a:ext uri="{FF2B5EF4-FFF2-40B4-BE49-F238E27FC236}">
                <a16:creationId xmlns:a16="http://schemas.microsoft.com/office/drawing/2014/main" id="{C4095979-FC48-9047-9330-A1E762AEF7E2}"/>
              </a:ext>
              <a:ext uri="{C183D7F6-B498-43B3-948B-1728B52AA6E4}">
                <adec:decorative xmlns:adec="http://schemas.microsoft.com/office/drawing/2017/decorative" val="1"/>
              </a:ext>
            </a:extLst>
          </p:cNvPr>
          <p:cNvSpPr/>
          <p:nvPr userDrawn="1"/>
        </p:nvSpPr>
        <p:spPr>
          <a:xfrm>
            <a:off x="0" y="6318000"/>
            <a:ext cx="12197751"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CBB0D910-2273-0B4A-9D4A-C9F8BE5EC53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3829" y="397721"/>
            <a:ext cx="1335270" cy="612000"/>
          </a:xfrm>
          <a:prstGeom prst="rect">
            <a:avLst/>
          </a:prstGeom>
        </p:spPr>
      </p:pic>
      <p:sp>
        <p:nvSpPr>
          <p:cNvPr id="7" name="Tijdelijke aanduiding voor SmartArt 2">
            <a:extLst>
              <a:ext uri="{FF2B5EF4-FFF2-40B4-BE49-F238E27FC236}">
                <a16:creationId xmlns:a16="http://schemas.microsoft.com/office/drawing/2014/main" id="{8552F51B-4DB0-9943-8C3C-DB5A28D9F1F4}"/>
              </a:ext>
            </a:extLst>
          </p:cNvPr>
          <p:cNvSpPr>
            <a:spLocks noGrp="1"/>
          </p:cNvSpPr>
          <p:nvPr>
            <p:ph type="dgm" sz="quarter" idx="13" hasCustomPrompt="1"/>
          </p:nvPr>
        </p:nvSpPr>
        <p:spPr>
          <a:xfrm>
            <a:off x="6527089" y="1874499"/>
            <a:ext cx="5295900" cy="4074887"/>
          </a:xfrm>
          <a:prstGeom prst="rect">
            <a:avLst/>
          </a:prstGeom>
          <a:solidFill>
            <a:schemeClr val="bg1">
              <a:lumMod val="95000"/>
            </a:schemeClr>
          </a:solidFill>
        </p:spPr>
        <p:txBody>
          <a:bodyPr anchor="ctr"/>
          <a:lstStyle>
            <a:lvl1pPr marL="0" indent="0" algn="ctr">
              <a:buFontTx/>
              <a:buNone/>
              <a:defRPr sz="1400" b="0" i="0">
                <a:latin typeface="Verdana" panose="020B0604030504040204" pitchFamily="34" charset="0"/>
                <a:ea typeface="Verdana" panose="020B0604030504040204" pitchFamily="34" charset="0"/>
                <a:cs typeface="Verdana" panose="020B0604030504040204" pitchFamily="34" charset="0"/>
              </a:defRPr>
            </a:lvl1pPr>
          </a:lstStyle>
          <a:p>
            <a:r>
              <a:rPr lang="nl-NL" dirty="0"/>
              <a:t>Smart art</a:t>
            </a:r>
          </a:p>
        </p:txBody>
      </p:sp>
      <p:sp>
        <p:nvSpPr>
          <p:cNvPr id="10" name="Tijdelijke aanduiding voor tekst 7">
            <a:extLst>
              <a:ext uri="{FF2B5EF4-FFF2-40B4-BE49-F238E27FC236}">
                <a16:creationId xmlns:a16="http://schemas.microsoft.com/office/drawing/2014/main" id="{490C8195-24A8-7F4D-80A0-62640515E763}"/>
              </a:ext>
            </a:extLst>
          </p:cNvPr>
          <p:cNvSpPr>
            <a:spLocks noGrp="1"/>
          </p:cNvSpPr>
          <p:nvPr>
            <p:ph type="body" sz="quarter" idx="14" hasCustomPrompt="1"/>
          </p:nvPr>
        </p:nvSpPr>
        <p:spPr>
          <a:xfrm>
            <a:off x="587647" y="1861046"/>
            <a:ext cx="5508354" cy="4088340"/>
          </a:xfrm>
          <a:prstGeom prst="rect">
            <a:avLst/>
          </a:prstGeom>
        </p:spPr>
        <p:txBody>
          <a:bodyPr lIns="0" tIns="0" rIns="0" bIns="0"/>
          <a:lstStyle>
            <a:lvl1pPr marL="0" indent="0">
              <a:lnSpc>
                <a:spcPts val="2500"/>
              </a:lnSpc>
              <a:spcBef>
                <a:spcPts val="0"/>
              </a:spcBef>
              <a:buFontTx/>
              <a:buNone/>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500"/>
              </a:lnSpc>
              <a:spcBef>
                <a:spcPts val="0"/>
              </a:spcBef>
              <a:buFontTx/>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252000" indent="-252000">
              <a:lnSpc>
                <a:spcPts val="2500"/>
              </a:lnSpc>
              <a:spcBef>
                <a:spcPts val="0"/>
              </a:spcBef>
              <a:buClr>
                <a:schemeClr val="accent1"/>
              </a:buClr>
              <a:buSzPct val="90000"/>
              <a:buFontTx/>
              <a:buBlip>
                <a:blip r:embed="rId3"/>
              </a:buBlip>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04000" indent="-216000">
              <a:lnSpc>
                <a:spcPts val="2500"/>
              </a:lnSpc>
              <a:spcBef>
                <a:spcPts val="0"/>
              </a:spcBef>
              <a:buClr>
                <a:schemeClr val="bg1"/>
              </a:buClr>
              <a:buSzPct val="90000"/>
              <a:buFont typeface="Systeemlettertype"/>
              <a:buChar char="○"/>
              <a:defRPr>
                <a:solidFill>
                  <a:schemeClr val="bg1"/>
                </a:solidFill>
              </a:defRPr>
            </a:lvl4pPr>
          </a:lstStyle>
          <a:p>
            <a:pPr lvl="0"/>
            <a:r>
              <a:rPr lang="nl-NL" dirty="0"/>
              <a:t>Tekst</a:t>
            </a:r>
          </a:p>
          <a:p>
            <a:pPr lvl="0"/>
            <a:endParaRPr lang="nl-NL" dirty="0"/>
          </a:p>
          <a:p>
            <a:pPr lvl="1"/>
            <a:r>
              <a:rPr lang="nl-NL" dirty="0"/>
              <a:t>Tussenkop</a:t>
            </a:r>
          </a:p>
          <a:p>
            <a:pPr lvl="2"/>
            <a:r>
              <a:rPr lang="nl-NL" dirty="0"/>
              <a:t>Opsomming</a:t>
            </a:r>
          </a:p>
          <a:p>
            <a:pPr lvl="3"/>
            <a:r>
              <a:rPr lang="nl-NL" dirty="0"/>
              <a:t>Niveau 2</a:t>
            </a:r>
          </a:p>
        </p:txBody>
      </p:sp>
    </p:spTree>
    <p:extLst>
      <p:ext uri="{BB962C8B-B14F-4D97-AF65-F5344CB8AC3E}">
        <p14:creationId xmlns:p14="http://schemas.microsoft.com/office/powerpoint/2010/main" val="2399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alpha val="49980"/>
          </a:schemeClr>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4095979-FC48-9047-9330-A1E762AEF7E2}"/>
              </a:ext>
              <a:ext uri="{C183D7F6-B498-43B3-948B-1728B52AA6E4}">
                <adec:decorative xmlns:adec="http://schemas.microsoft.com/office/drawing/2017/decorative" val="1"/>
              </a:ext>
            </a:extLst>
          </p:cNvPr>
          <p:cNvSpPr/>
          <p:nvPr userDrawn="1"/>
        </p:nvSpPr>
        <p:spPr>
          <a:xfrm>
            <a:off x="0" y="6318000"/>
            <a:ext cx="12192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57515DD-9F22-3049-B0D5-0F8D1523BC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18753" y="354296"/>
            <a:ext cx="1491322" cy="748296"/>
          </a:xfrm>
          <a:prstGeom prst="rect">
            <a:avLst/>
          </a:prstGeom>
        </p:spPr>
      </p:pic>
      <p:sp>
        <p:nvSpPr>
          <p:cNvPr id="3" name="Tijdelijke aanduiding voor afbeelding 2">
            <a:extLst>
              <a:ext uri="{FF2B5EF4-FFF2-40B4-BE49-F238E27FC236}">
                <a16:creationId xmlns:a16="http://schemas.microsoft.com/office/drawing/2014/main" id="{690AF208-D0EB-A846-B423-A161416BF3B2}"/>
              </a:ext>
            </a:extLst>
          </p:cNvPr>
          <p:cNvSpPr>
            <a:spLocks noGrp="1"/>
          </p:cNvSpPr>
          <p:nvPr>
            <p:ph type="pic" sz="quarter" idx="13" hasCustomPrompt="1"/>
          </p:nvPr>
        </p:nvSpPr>
        <p:spPr>
          <a:xfrm>
            <a:off x="587644" y="1216324"/>
            <a:ext cx="11235341" cy="4733061"/>
          </a:xfrm>
          <a:prstGeom prst="rect">
            <a:avLst/>
          </a:prstGeom>
          <a:solidFill>
            <a:schemeClr val="bg1">
              <a:lumMod val="95000"/>
            </a:schemeClr>
          </a:solidFill>
        </p:spPr>
        <p:txBody>
          <a:bodyPr anchor="ctr"/>
          <a:lstStyle>
            <a:lvl1pPr marL="0" indent="0" algn="ctr">
              <a:buFontTx/>
              <a:buNone/>
              <a:defRPr sz="1400" b="0" i="0">
                <a:latin typeface="Verdana" panose="020B0604030504040204" pitchFamily="34" charset="0"/>
                <a:ea typeface="Verdana" panose="020B0604030504040204" pitchFamily="34" charset="0"/>
                <a:cs typeface="Verdana" panose="020B0604030504040204" pitchFamily="34" charset="0"/>
              </a:defRPr>
            </a:lvl1pPr>
          </a:lstStyle>
          <a:p>
            <a:r>
              <a:rPr lang="nl-NL" dirty="0"/>
              <a:t>afbeelding</a:t>
            </a:r>
          </a:p>
        </p:txBody>
      </p:sp>
      <p:sp>
        <p:nvSpPr>
          <p:cNvPr id="8" name="Tijdelijke aanduiding voor tekst 7">
            <a:extLst>
              <a:ext uri="{FF2B5EF4-FFF2-40B4-BE49-F238E27FC236}">
                <a16:creationId xmlns:a16="http://schemas.microsoft.com/office/drawing/2014/main" id="{405D44A2-9D39-684A-95C8-B3A13865237A}"/>
              </a:ext>
            </a:extLst>
          </p:cNvPr>
          <p:cNvSpPr>
            <a:spLocks noGrp="1"/>
          </p:cNvSpPr>
          <p:nvPr>
            <p:ph type="body" sz="quarter" idx="12" hasCustomPrompt="1"/>
          </p:nvPr>
        </p:nvSpPr>
        <p:spPr>
          <a:xfrm>
            <a:off x="587644" y="773853"/>
            <a:ext cx="9255096" cy="355783"/>
          </a:xfrm>
          <a:prstGeom prst="rect">
            <a:avLst/>
          </a:prstGeom>
        </p:spPr>
        <p:txBody>
          <a:bodyPr lIns="0" tIns="0" rIns="0" bIns="0"/>
          <a:lstStyle>
            <a:lvl1pPr marL="0" indent="0">
              <a:lnSpc>
                <a:spcPts val="2500"/>
              </a:lnSpc>
              <a:spcBef>
                <a:spcPts val="0"/>
              </a:spcBef>
              <a:buFontTx/>
              <a:buNone/>
              <a:defRPr sz="2000" b="0" i="0">
                <a:latin typeface="Verdana" panose="020B0604030504040204" pitchFamily="34" charset="0"/>
                <a:ea typeface="Verdana" panose="020B0604030504040204" pitchFamily="34" charset="0"/>
                <a:cs typeface="Verdana" panose="020B0604030504040204" pitchFamily="34" charset="0"/>
              </a:defRPr>
            </a:lvl1pPr>
            <a:lvl2pPr marL="0" indent="0">
              <a:lnSpc>
                <a:spcPts val="2500"/>
              </a:lnSpc>
              <a:spcBef>
                <a:spcPts val="0"/>
              </a:spcBef>
              <a:buFontTx/>
              <a:buNone/>
              <a:defRPr sz="2000" b="1" i="0">
                <a:latin typeface="Verdana" panose="020B0604030504040204" pitchFamily="34" charset="0"/>
                <a:ea typeface="Verdana" panose="020B0604030504040204" pitchFamily="34" charset="0"/>
                <a:cs typeface="Verdana" panose="020B0604030504040204" pitchFamily="34" charset="0"/>
              </a:defRPr>
            </a:lvl2pPr>
            <a:lvl3pPr marL="252000" indent="-252000">
              <a:lnSpc>
                <a:spcPts val="2500"/>
              </a:lnSpc>
              <a:spcBef>
                <a:spcPts val="0"/>
              </a:spcBef>
              <a:buClr>
                <a:schemeClr val="accent1"/>
              </a:buClr>
              <a:buSzPct val="11000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stStyle>
          <a:p>
            <a:pPr lvl="0"/>
            <a:r>
              <a:rPr lang="nl-NL" dirty="0"/>
              <a:t>Bijschrift</a:t>
            </a:r>
          </a:p>
        </p:txBody>
      </p:sp>
    </p:spTree>
    <p:extLst>
      <p:ext uri="{BB962C8B-B14F-4D97-AF65-F5344CB8AC3E}">
        <p14:creationId xmlns:p14="http://schemas.microsoft.com/office/powerpoint/2010/main" val="243998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1 kolom tekst">
    <p:bg>
      <p:bgPr>
        <a:solidFill>
          <a:schemeClr val="bg1">
            <a:alpha val="49980"/>
          </a:schemeClr>
        </a:solidFill>
        <a:effectLst/>
      </p:bgPr>
    </p:bg>
    <p:spTree>
      <p:nvGrpSpPr>
        <p:cNvPr id="1" name=""/>
        <p:cNvGrpSpPr/>
        <p:nvPr/>
      </p:nvGrpSpPr>
      <p:grpSpPr>
        <a:xfrm>
          <a:off x="0" y="0"/>
          <a:ext cx="0" cy="0"/>
          <a:chOff x="0" y="0"/>
          <a:chExt cx="0" cy="0"/>
        </a:xfrm>
      </p:grpSpPr>
      <p:pic>
        <p:nvPicPr>
          <p:cNvPr id="7" name="Afbeelding 6" descr="Logo Kennis over Zien">
            <a:extLst>
              <a:ext uri="{FF2B5EF4-FFF2-40B4-BE49-F238E27FC236}">
                <a16:creationId xmlns:a16="http://schemas.microsoft.com/office/drawing/2014/main" id="{AD0165A2-F54D-40EA-8BAA-078AFD985918}"/>
              </a:ext>
            </a:extLst>
          </p:cNvPr>
          <p:cNvPicPr>
            <a:picLocks noChangeAspect="1"/>
          </p:cNvPicPr>
          <p:nvPr userDrawn="1"/>
        </p:nvPicPr>
        <p:blipFill>
          <a:blip r:embed="rId2"/>
          <a:stretch>
            <a:fillRect/>
          </a:stretch>
        </p:blipFill>
        <p:spPr>
          <a:xfrm>
            <a:off x="10108027" y="5484479"/>
            <a:ext cx="1988431" cy="748296"/>
          </a:xfrm>
          <a:prstGeom prst="rect">
            <a:avLst/>
          </a:prstGeom>
        </p:spPr>
      </p:pic>
      <p:sp>
        <p:nvSpPr>
          <p:cNvPr id="15" name="Tijdelijke aanduiding voor tekst 14">
            <a:extLst>
              <a:ext uri="{FF2B5EF4-FFF2-40B4-BE49-F238E27FC236}">
                <a16:creationId xmlns:a16="http://schemas.microsoft.com/office/drawing/2014/main" id="{8C1563F1-E517-B841-BFE3-498C838DBDE7}"/>
              </a:ext>
            </a:extLst>
          </p:cNvPr>
          <p:cNvSpPr>
            <a:spLocks noGrp="1"/>
          </p:cNvSpPr>
          <p:nvPr>
            <p:ph type="body" sz="quarter" idx="10" hasCustomPrompt="1"/>
          </p:nvPr>
        </p:nvSpPr>
        <p:spPr>
          <a:xfrm>
            <a:off x="587655" y="725149"/>
            <a:ext cx="11204663" cy="853499"/>
          </a:xfrm>
          <a:prstGeom prst="rect">
            <a:avLst/>
          </a:prstGeom>
        </p:spPr>
        <p:txBody>
          <a:bodyPr lIns="0" tIns="0" rIns="0" bIns="0"/>
          <a:lstStyle>
            <a:lvl1pPr marL="0" indent="0">
              <a:buFontTx/>
              <a:buNone/>
              <a:defRPr sz="44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Titel kop</a:t>
            </a:r>
          </a:p>
        </p:txBody>
      </p:sp>
      <p:sp>
        <p:nvSpPr>
          <p:cNvPr id="4" name="Rechthoek 3">
            <a:extLst>
              <a:ext uri="{FF2B5EF4-FFF2-40B4-BE49-F238E27FC236}">
                <a16:creationId xmlns:a16="http://schemas.microsoft.com/office/drawing/2014/main" id="{C4095979-FC48-9047-9330-A1E762AEF7E2}"/>
              </a:ext>
              <a:ext uri="{C183D7F6-B498-43B3-948B-1728B52AA6E4}">
                <adec:decorative xmlns:adec="http://schemas.microsoft.com/office/drawing/2017/decorative" val="1"/>
              </a:ext>
            </a:extLst>
          </p:cNvPr>
          <p:cNvSpPr/>
          <p:nvPr userDrawn="1"/>
        </p:nvSpPr>
        <p:spPr>
          <a:xfrm>
            <a:off x="0" y="6318000"/>
            <a:ext cx="12192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6" name="Tijdelijke aanduiding voor tekst 5">
            <a:extLst>
              <a:ext uri="{FF2B5EF4-FFF2-40B4-BE49-F238E27FC236}">
                <a16:creationId xmlns:a16="http://schemas.microsoft.com/office/drawing/2014/main" id="{F2ED0EB2-B02F-8944-83E5-4783E193D944}"/>
              </a:ext>
            </a:extLst>
          </p:cNvPr>
          <p:cNvSpPr>
            <a:spLocks noGrp="1"/>
          </p:cNvSpPr>
          <p:nvPr>
            <p:ph type="body" sz="quarter" idx="11" hasCustomPrompt="1"/>
          </p:nvPr>
        </p:nvSpPr>
        <p:spPr>
          <a:xfrm>
            <a:off x="557253" y="1881939"/>
            <a:ext cx="11235056" cy="3976688"/>
          </a:xfrm>
          <a:prstGeom prst="rect">
            <a:avLst/>
          </a:prstGeom>
        </p:spPr>
        <p:txBody>
          <a:bodyPr lIns="0" tIns="0" rIns="0" bIns="0"/>
          <a:lstStyle>
            <a:lvl1pPr marL="0" indent="0">
              <a:lnSpc>
                <a:spcPct val="100000"/>
              </a:lnSpc>
              <a:spcBef>
                <a:spcPts val="0"/>
              </a:spcBef>
              <a:buFontTx/>
              <a:buNone/>
              <a:defRPr sz="1100" b="1" i="0">
                <a:latin typeface="Verdana" panose="020B0604030504040204" pitchFamily="34" charset="0"/>
                <a:ea typeface="Verdana" panose="020B0604030504040204" pitchFamily="34" charset="0"/>
                <a:cs typeface="Verdana" panose="020B0604030504040204" pitchFamily="34" charset="0"/>
              </a:defRPr>
            </a:lvl1pPr>
            <a:lvl2pPr marL="0" indent="0">
              <a:lnSpc>
                <a:spcPct val="100000"/>
              </a:lnSpc>
              <a:spcBef>
                <a:spcPts val="0"/>
              </a:spcBef>
              <a:buFont typeface="+mj-lt"/>
              <a:buNone/>
              <a:defRPr sz="1100" b="0" i="0">
                <a:latin typeface="Verdana" panose="020B0604030504040204" pitchFamily="34" charset="0"/>
                <a:ea typeface="Verdana" panose="020B0604030504040204" pitchFamily="34" charset="0"/>
                <a:cs typeface="Verdana" panose="020B0604030504040204" pitchFamily="34" charset="0"/>
              </a:defRPr>
            </a:lvl2pPr>
            <a:lvl3pPr marL="914332" indent="0">
              <a:buNone/>
              <a:defRPr/>
            </a:lvl3pPr>
          </a:lstStyle>
          <a:p>
            <a:pPr lvl="0"/>
            <a:r>
              <a:rPr lang="nl-NL"/>
              <a:t>Intro</a:t>
            </a:r>
          </a:p>
          <a:p>
            <a:pPr lvl="1"/>
            <a:endParaRPr lang="nl-NL"/>
          </a:p>
          <a:p>
            <a:pPr lvl="1"/>
            <a:r>
              <a:rPr lang="nl-NL"/>
              <a:t>Tekst</a:t>
            </a:r>
          </a:p>
        </p:txBody>
      </p:sp>
    </p:spTree>
    <p:extLst>
      <p:ext uri="{BB962C8B-B14F-4D97-AF65-F5344CB8AC3E}">
        <p14:creationId xmlns:p14="http://schemas.microsoft.com/office/powerpoint/2010/main" val="230818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4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2"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mworm@bartimeus.nl" TargetMode="External"/><Relationship Id="rId5" Type="http://schemas.openxmlformats.org/officeDocument/2006/relationships/image" Target="../media/image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mailto:mdanen@bartimeus.nl" TargetMode="External"/><Relationship Id="rId2" Type="http://schemas.openxmlformats.org/officeDocument/2006/relationships/hyperlink" Target="mailto:jamunavanraaij@visio.nl"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mailto:clamper@coppe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3AE6E-4F4A-E509-E854-C935314A6749}"/>
              </a:ext>
            </a:extLst>
          </p:cNvPr>
          <p:cNvPicPr>
            <a:picLocks noChangeAspect="1"/>
          </p:cNvPicPr>
          <p:nvPr/>
        </p:nvPicPr>
        <p:blipFill rotWithShape="1">
          <a:blip r:embed="rId3"/>
          <a:srcRect l="13953" t="18276" r="13721" b="21379"/>
          <a:stretch/>
        </p:blipFill>
        <p:spPr>
          <a:xfrm>
            <a:off x="474688" y="184459"/>
            <a:ext cx="11258579" cy="6366807"/>
          </a:xfrm>
          <a:prstGeom prst="rect">
            <a:avLst/>
          </a:prstGeom>
        </p:spPr>
      </p:pic>
    </p:spTree>
    <p:extLst>
      <p:ext uri="{BB962C8B-B14F-4D97-AF65-F5344CB8AC3E}">
        <p14:creationId xmlns:p14="http://schemas.microsoft.com/office/powerpoint/2010/main" val="309247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41AE59B-E16A-782E-5A97-AA6E18F0B3C3}"/>
              </a:ext>
            </a:extLst>
          </p:cNvPr>
          <p:cNvSpPr>
            <a:spLocks noGrp="1"/>
          </p:cNvSpPr>
          <p:nvPr>
            <p:ph type="body" sz="quarter" idx="10"/>
          </p:nvPr>
        </p:nvSpPr>
        <p:spPr/>
        <p:txBody>
          <a:bodyPr/>
          <a:lstStyle/>
          <a:p>
            <a:r>
              <a:rPr lang="en-US" dirty="0" err="1"/>
              <a:t>Probleemanalyse</a:t>
            </a:r>
            <a:endParaRPr lang="nl-NL" dirty="0"/>
          </a:p>
          <a:p>
            <a:endParaRPr lang="nl-NL" dirty="0"/>
          </a:p>
        </p:txBody>
      </p:sp>
      <p:sp>
        <p:nvSpPr>
          <p:cNvPr id="4" name="Tijdelijke aanduiding voor tekst 2">
            <a:extLst>
              <a:ext uri="{FF2B5EF4-FFF2-40B4-BE49-F238E27FC236}">
                <a16:creationId xmlns:a16="http://schemas.microsoft.com/office/drawing/2014/main" id="{2EDCFDB3-D531-3F21-C2DA-1AA7E036DBF2}"/>
              </a:ext>
            </a:extLst>
          </p:cNvPr>
          <p:cNvSpPr>
            <a:spLocks noGrp="1"/>
          </p:cNvSpPr>
          <p:nvPr>
            <p:ph type="body" sz="quarter" idx="12"/>
          </p:nvPr>
        </p:nvSpPr>
        <p:spPr>
          <a:xfrm>
            <a:off x="587375" y="1852613"/>
            <a:ext cx="11236325" cy="3976687"/>
          </a:xfrm>
        </p:spPr>
        <p:txBody>
          <a:bodyPr/>
          <a:lstStyle/>
          <a:p>
            <a:r>
              <a:rPr lang="en-US" dirty="0" err="1"/>
              <a:t>Logisch</a:t>
            </a:r>
            <a:r>
              <a:rPr lang="en-US" dirty="0"/>
              <a:t> model van het problem</a:t>
            </a:r>
          </a:p>
          <a:p>
            <a:endParaRPr lang="en-US" dirty="0"/>
          </a:p>
          <a:p>
            <a:endParaRPr lang="nl-NL" dirty="0"/>
          </a:p>
        </p:txBody>
      </p:sp>
      <p:pic>
        <p:nvPicPr>
          <p:cNvPr id="5" name="Afbeelding 4">
            <a:extLst>
              <a:ext uri="{FF2B5EF4-FFF2-40B4-BE49-F238E27FC236}">
                <a16:creationId xmlns:a16="http://schemas.microsoft.com/office/drawing/2014/main" id="{5A611936-5500-E335-4367-68C34EE9C607}"/>
              </a:ext>
            </a:extLst>
          </p:cNvPr>
          <p:cNvPicPr>
            <a:picLocks noChangeAspect="1"/>
          </p:cNvPicPr>
          <p:nvPr/>
        </p:nvPicPr>
        <p:blipFill>
          <a:blip r:embed="rId2"/>
          <a:stretch>
            <a:fillRect/>
          </a:stretch>
        </p:blipFill>
        <p:spPr>
          <a:xfrm>
            <a:off x="3838448" y="2596505"/>
            <a:ext cx="6654308" cy="2872686"/>
          </a:xfrm>
          <a:prstGeom prst="rect">
            <a:avLst/>
          </a:prstGeom>
        </p:spPr>
      </p:pic>
      <p:pic>
        <p:nvPicPr>
          <p:cNvPr id="6" name="Picture 1">
            <a:extLst>
              <a:ext uri="{FF2B5EF4-FFF2-40B4-BE49-F238E27FC236}">
                <a16:creationId xmlns:a16="http://schemas.microsoft.com/office/drawing/2014/main" id="{50EDE845-1CD0-FE39-546B-4853859768CD}"/>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51097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nl-NL" dirty="0"/>
              <a:t>Verandermodel</a:t>
            </a:r>
          </a:p>
          <a:p>
            <a:endParaRPr lang="en-GB" dirty="0" err="1"/>
          </a:p>
        </p:txBody>
      </p:sp>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587645" y="1852579"/>
            <a:ext cx="11235343" cy="2377738"/>
          </a:xfrm>
        </p:spPr>
        <p:txBody>
          <a:bodyPr/>
          <a:lstStyle/>
          <a:p>
            <a:pPr marL="342900" indent="-342900">
              <a:buFontTx/>
              <a:buChar char="-"/>
            </a:pPr>
            <a:r>
              <a:rPr lang="nl-NL" dirty="0"/>
              <a:t>Kennis </a:t>
            </a:r>
          </a:p>
          <a:p>
            <a:pPr marL="342900" indent="-342900">
              <a:buFontTx/>
              <a:buChar char="-"/>
            </a:pPr>
            <a:r>
              <a:rPr lang="nl-NL" dirty="0"/>
              <a:t>Vaardigheden</a:t>
            </a:r>
          </a:p>
          <a:p>
            <a:pPr marL="342900" indent="-342900">
              <a:buFontTx/>
              <a:buChar char="-"/>
            </a:pPr>
            <a:r>
              <a:rPr lang="nl-NL" dirty="0"/>
              <a:t>Zelfvertrouwen (denk je dat je het kunt)</a:t>
            </a:r>
          </a:p>
          <a:p>
            <a:pPr marL="342900" indent="-342900">
              <a:buFontTx/>
              <a:buChar char="-"/>
            </a:pPr>
            <a:r>
              <a:rPr lang="nl-NL" dirty="0"/>
              <a:t>Attitude (hoe belangrijk vind je het/ wat denk je dat het oplevert)</a:t>
            </a:r>
          </a:p>
          <a:p>
            <a:pPr marL="342900" indent="-342900">
              <a:buFontTx/>
              <a:buChar char="-"/>
            </a:pPr>
            <a:r>
              <a:rPr lang="nl-NL" dirty="0"/>
              <a:t>Sociale norm (wat denk je dat anderen ervan vinden)</a:t>
            </a:r>
          </a:p>
          <a:p>
            <a:endParaRPr lang="nl-NL" dirty="0"/>
          </a:p>
          <a:p>
            <a:endParaRPr lang="en-GB"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sp>
        <p:nvSpPr>
          <p:cNvPr id="3" name="Tekstvak 2">
            <a:extLst>
              <a:ext uri="{FF2B5EF4-FFF2-40B4-BE49-F238E27FC236}">
                <a16:creationId xmlns:a16="http://schemas.microsoft.com/office/drawing/2014/main" id="{9F181D69-15EB-3EE5-BFA3-8714CFA95CD5}"/>
              </a:ext>
            </a:extLst>
          </p:cNvPr>
          <p:cNvSpPr txBox="1"/>
          <p:nvPr/>
        </p:nvSpPr>
        <p:spPr>
          <a:xfrm>
            <a:off x="4404732" y="3750876"/>
            <a:ext cx="5754029" cy="1908215"/>
          </a:xfrm>
          <a:prstGeom prst="rect">
            <a:avLst/>
          </a:prstGeom>
          <a:noFill/>
        </p:spPr>
        <p:txBody>
          <a:bodyPr wrap="square" rtlCol="0">
            <a:spAutoFit/>
          </a:bodyPr>
          <a:lstStyle/>
          <a:p>
            <a:r>
              <a:rPr lang="nl-NL" sz="2000" dirty="0"/>
              <a:t>Tot aan:</a:t>
            </a:r>
          </a:p>
          <a:p>
            <a:pPr marL="342900" indent="-342900">
              <a:buFontTx/>
              <a:buChar char="-"/>
            </a:pPr>
            <a:r>
              <a:rPr lang="nl-NL" sz="2000" dirty="0"/>
              <a:t>Omgevingsvoorwaarden</a:t>
            </a:r>
          </a:p>
          <a:p>
            <a:pPr marL="342900" indent="-342900">
              <a:buFontTx/>
              <a:buChar char="-"/>
            </a:pPr>
            <a:r>
              <a:rPr lang="nl-NL" sz="2000" dirty="0"/>
              <a:t>Organisatie (rollen in de organisatie inzetten)</a:t>
            </a:r>
          </a:p>
          <a:p>
            <a:pPr marL="342900" indent="-342900">
              <a:buFontTx/>
              <a:buChar char="-"/>
            </a:pPr>
            <a:r>
              <a:rPr lang="nl-NL" sz="2000" dirty="0"/>
              <a:t>Beleid</a:t>
            </a:r>
          </a:p>
          <a:p>
            <a:endParaRPr lang="nl-NL" dirty="0"/>
          </a:p>
        </p:txBody>
      </p:sp>
    </p:spTree>
    <p:extLst>
      <p:ext uri="{BB962C8B-B14F-4D97-AF65-F5344CB8AC3E}">
        <p14:creationId xmlns:p14="http://schemas.microsoft.com/office/powerpoint/2010/main" val="77092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D15632-F805-161A-070F-3931E0E814F9}"/>
              </a:ext>
            </a:extLst>
          </p:cNvPr>
          <p:cNvSpPr>
            <a:spLocks noGrp="1"/>
          </p:cNvSpPr>
          <p:nvPr>
            <p:ph type="body" sz="quarter" idx="10"/>
          </p:nvPr>
        </p:nvSpPr>
        <p:spPr>
          <a:xfrm>
            <a:off x="2583714" y="1858664"/>
            <a:ext cx="7519291" cy="179893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nl-NL" sz="15000" dirty="0"/>
              <a:t>SMART</a:t>
            </a:r>
          </a:p>
        </p:txBody>
      </p:sp>
      <p:sp>
        <p:nvSpPr>
          <p:cNvPr id="3" name="Tijdelijke aanduiding voor tekst 2">
            <a:extLst>
              <a:ext uri="{FF2B5EF4-FFF2-40B4-BE49-F238E27FC236}">
                <a16:creationId xmlns:a16="http://schemas.microsoft.com/office/drawing/2014/main" id="{C47E240F-610B-B81D-812D-637D6D3BCB81}"/>
              </a:ext>
            </a:extLst>
          </p:cNvPr>
          <p:cNvSpPr>
            <a:spLocks noGrp="1"/>
          </p:cNvSpPr>
          <p:nvPr>
            <p:ph type="body" sz="quarter" idx="12"/>
          </p:nvPr>
        </p:nvSpPr>
        <p:spPr>
          <a:xfrm>
            <a:off x="5036981" y="4145837"/>
            <a:ext cx="11235343" cy="3976688"/>
          </a:xfrm>
        </p:spPr>
        <p:txBody>
          <a:bodyPr/>
          <a:lstStyle/>
          <a:p>
            <a:r>
              <a:rPr lang="nl-NL" dirty="0"/>
              <a:t>Doelen formuleren</a:t>
            </a:r>
          </a:p>
        </p:txBody>
      </p:sp>
      <p:pic>
        <p:nvPicPr>
          <p:cNvPr id="4" name="Picture 1">
            <a:extLst>
              <a:ext uri="{FF2B5EF4-FFF2-40B4-BE49-F238E27FC236}">
                <a16:creationId xmlns:a16="http://schemas.microsoft.com/office/drawing/2014/main" id="{730B9B15-202A-67F9-BFB1-F92430928756}"/>
              </a:ext>
            </a:extLst>
          </p:cNvPr>
          <p:cNvPicPr>
            <a:picLocks noChangeAspect="1"/>
          </p:cNvPicPr>
          <p:nvPr/>
        </p:nvPicPr>
        <p:blipFill rotWithShape="1">
          <a:blip r:embed="rId2"/>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11703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7960181-7A15-87FC-5ABA-1DDC0A429023}"/>
              </a:ext>
            </a:extLst>
          </p:cNvPr>
          <p:cNvSpPr>
            <a:spLocks noGrp="1"/>
          </p:cNvSpPr>
          <p:nvPr>
            <p:ph type="body" sz="quarter" idx="10"/>
          </p:nvPr>
        </p:nvSpPr>
        <p:spPr/>
        <p:txBody>
          <a:bodyPr/>
          <a:lstStyle/>
          <a:p>
            <a:endParaRPr lang="nl-NL"/>
          </a:p>
        </p:txBody>
      </p:sp>
      <p:sp>
        <p:nvSpPr>
          <p:cNvPr id="3" name="Tijdelijke aanduiding voor tekst 2">
            <a:extLst>
              <a:ext uri="{FF2B5EF4-FFF2-40B4-BE49-F238E27FC236}">
                <a16:creationId xmlns:a16="http://schemas.microsoft.com/office/drawing/2014/main" id="{A4122B38-967D-2DEB-9985-5443CC93BEC0}"/>
              </a:ext>
            </a:extLst>
          </p:cNvPr>
          <p:cNvSpPr>
            <a:spLocks noGrp="1"/>
          </p:cNvSpPr>
          <p:nvPr>
            <p:ph type="body" sz="quarter" idx="12"/>
          </p:nvPr>
        </p:nvSpPr>
        <p:spPr/>
        <p:txBody>
          <a:bodyPr/>
          <a:lstStyle/>
          <a:p>
            <a:r>
              <a:rPr lang="nl-NL" dirty="0"/>
              <a:t>Hier eventueel nog een voorbeeld laten zien van </a:t>
            </a:r>
            <a:r>
              <a:rPr lang="nl-NL" dirty="0" err="1"/>
              <a:t>excel</a:t>
            </a:r>
            <a:r>
              <a:rPr lang="nl-NL" dirty="0"/>
              <a:t> en de flip naar het probleemanalyse schema.</a:t>
            </a:r>
          </a:p>
          <a:p>
            <a:endParaRPr lang="nl-NL" dirty="0"/>
          </a:p>
        </p:txBody>
      </p:sp>
      <p:pic>
        <p:nvPicPr>
          <p:cNvPr id="4" name="Picture 1">
            <a:extLst>
              <a:ext uri="{FF2B5EF4-FFF2-40B4-BE49-F238E27FC236}">
                <a16:creationId xmlns:a16="http://schemas.microsoft.com/office/drawing/2014/main" id="{0CA6E1F1-82CB-308F-2CF4-A13AEE65CC0C}"/>
              </a:ext>
            </a:extLst>
          </p:cNvPr>
          <p:cNvPicPr>
            <a:picLocks noChangeAspect="1"/>
          </p:cNvPicPr>
          <p:nvPr/>
        </p:nvPicPr>
        <p:blipFill rotWithShape="1">
          <a:blip r:embed="rId2"/>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61658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9C467E05-2567-1EBB-7214-F95DAE640EB6}"/>
              </a:ext>
            </a:extLst>
          </p:cNvPr>
          <p:cNvGrpSpPr/>
          <p:nvPr/>
        </p:nvGrpSpPr>
        <p:grpSpPr>
          <a:xfrm>
            <a:off x="3401121" y="1785137"/>
            <a:ext cx="8628486" cy="4170556"/>
            <a:chOff x="485030" y="1472101"/>
            <a:chExt cx="9562738" cy="4803269"/>
          </a:xfrm>
        </p:grpSpPr>
        <p:pic>
          <p:nvPicPr>
            <p:cNvPr id="6" name="Afbeelding 5">
              <a:extLst>
                <a:ext uri="{FF2B5EF4-FFF2-40B4-BE49-F238E27FC236}">
                  <a16:creationId xmlns:a16="http://schemas.microsoft.com/office/drawing/2014/main" id="{12E1B09D-8A60-2E41-D25F-8F047119F757}"/>
                </a:ext>
              </a:extLst>
            </p:cNvPr>
            <p:cNvPicPr>
              <a:picLocks noChangeAspect="1"/>
            </p:cNvPicPr>
            <p:nvPr/>
          </p:nvPicPr>
          <p:blipFill>
            <a:blip r:embed="rId3"/>
            <a:stretch>
              <a:fillRect/>
            </a:stretch>
          </p:blipFill>
          <p:spPr>
            <a:xfrm>
              <a:off x="485030" y="1472101"/>
              <a:ext cx="9562738" cy="4803269"/>
            </a:xfrm>
            <a:prstGeom prst="rect">
              <a:avLst/>
            </a:prstGeom>
          </p:spPr>
        </p:pic>
        <p:sp>
          <p:nvSpPr>
            <p:cNvPr id="7" name="Ovaal 6">
              <a:extLst>
                <a:ext uri="{FF2B5EF4-FFF2-40B4-BE49-F238E27FC236}">
                  <a16:creationId xmlns:a16="http://schemas.microsoft.com/office/drawing/2014/main" id="{57FF6E2A-E008-2A9E-5189-75E5781087BC}"/>
                </a:ext>
              </a:extLst>
            </p:cNvPr>
            <p:cNvSpPr/>
            <p:nvPr/>
          </p:nvSpPr>
          <p:spPr>
            <a:xfrm>
              <a:off x="3318692" y="2882455"/>
              <a:ext cx="379562" cy="454184"/>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jdelijke aanduiding voor tekst 1">
            <a:extLst>
              <a:ext uri="{FF2B5EF4-FFF2-40B4-BE49-F238E27FC236}">
                <a16:creationId xmlns:a16="http://schemas.microsoft.com/office/drawing/2014/main" id="{3904165B-7890-89DB-DAB5-A1EBD21FCD8E}"/>
              </a:ext>
            </a:extLst>
          </p:cNvPr>
          <p:cNvSpPr>
            <a:spLocks noGrp="1"/>
          </p:cNvSpPr>
          <p:nvPr>
            <p:ph type="body" sz="quarter" idx="10"/>
          </p:nvPr>
        </p:nvSpPr>
        <p:spPr/>
        <p:txBody>
          <a:bodyPr/>
          <a:lstStyle/>
          <a:p>
            <a:r>
              <a:rPr lang="nl-NL" dirty="0"/>
              <a:t>Ontwerp programma</a:t>
            </a:r>
          </a:p>
          <a:p>
            <a:endParaRPr lang="nl-NL" dirty="0"/>
          </a:p>
        </p:txBody>
      </p:sp>
      <p:pic>
        <p:nvPicPr>
          <p:cNvPr id="4" name="Picture 1">
            <a:extLst>
              <a:ext uri="{FF2B5EF4-FFF2-40B4-BE49-F238E27FC236}">
                <a16:creationId xmlns:a16="http://schemas.microsoft.com/office/drawing/2014/main" id="{9E8A9680-6901-897D-6C10-EBFE31F7BECC}"/>
              </a:ext>
            </a:extLst>
          </p:cNvPr>
          <p:cNvPicPr>
            <a:picLocks noChangeAspect="1"/>
          </p:cNvPicPr>
          <p:nvPr/>
        </p:nvPicPr>
        <p:blipFill rotWithShape="1">
          <a:blip r:embed="rId4"/>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283483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7523E3F-C22F-EF4E-695A-0D1088353E5E}"/>
              </a:ext>
            </a:extLst>
          </p:cNvPr>
          <p:cNvSpPr>
            <a:spLocks noGrp="1"/>
          </p:cNvSpPr>
          <p:nvPr>
            <p:ph type="body" sz="quarter" idx="10"/>
          </p:nvPr>
        </p:nvSpPr>
        <p:spPr/>
        <p:txBody>
          <a:bodyPr/>
          <a:lstStyle/>
          <a:p>
            <a:r>
              <a:rPr lang="nl-NL" dirty="0"/>
              <a:t>Hoe houdt </a:t>
            </a:r>
            <a:r>
              <a:rPr lang="nl-NL" dirty="0" err="1"/>
              <a:t>intervention</a:t>
            </a:r>
            <a:r>
              <a:rPr lang="nl-NL" dirty="0"/>
              <a:t> </a:t>
            </a:r>
            <a:r>
              <a:rPr lang="nl-NL" dirty="0" err="1"/>
              <a:t>mapping</a:t>
            </a:r>
            <a:r>
              <a:rPr lang="nl-NL" dirty="0"/>
              <a:t> rekening met implementatie?</a:t>
            </a:r>
          </a:p>
          <a:p>
            <a:endParaRPr lang="nl-NL" dirty="0"/>
          </a:p>
        </p:txBody>
      </p:sp>
      <p:sp>
        <p:nvSpPr>
          <p:cNvPr id="3" name="Tijdelijke aanduiding voor tekst 2">
            <a:extLst>
              <a:ext uri="{FF2B5EF4-FFF2-40B4-BE49-F238E27FC236}">
                <a16:creationId xmlns:a16="http://schemas.microsoft.com/office/drawing/2014/main" id="{B714C034-24DA-4E5D-06CF-810EDD60E5C0}"/>
              </a:ext>
            </a:extLst>
          </p:cNvPr>
          <p:cNvSpPr>
            <a:spLocks noGrp="1"/>
          </p:cNvSpPr>
          <p:nvPr>
            <p:ph type="body" sz="quarter" idx="12"/>
          </p:nvPr>
        </p:nvSpPr>
        <p:spPr>
          <a:xfrm>
            <a:off x="4345606" y="2135351"/>
            <a:ext cx="11235343" cy="3976688"/>
          </a:xfrm>
        </p:spPr>
        <p:txBody>
          <a:bodyPr/>
          <a:lstStyle/>
          <a:p>
            <a:r>
              <a:rPr lang="nl-NL" dirty="0"/>
              <a:t>Het is een iteratief proces</a:t>
            </a:r>
          </a:p>
          <a:p>
            <a:endParaRPr lang="nl-NL" dirty="0"/>
          </a:p>
        </p:txBody>
      </p:sp>
      <p:pic>
        <p:nvPicPr>
          <p:cNvPr id="4" name="Picture 1">
            <a:extLst>
              <a:ext uri="{FF2B5EF4-FFF2-40B4-BE49-F238E27FC236}">
                <a16:creationId xmlns:a16="http://schemas.microsoft.com/office/drawing/2014/main" id="{3488DC72-7264-680C-D53D-E16E173A3DD9}"/>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5" name="Afbeelding 4">
            <a:extLst>
              <a:ext uri="{FF2B5EF4-FFF2-40B4-BE49-F238E27FC236}">
                <a16:creationId xmlns:a16="http://schemas.microsoft.com/office/drawing/2014/main" id="{8ED7D99A-4147-7DA8-F2DA-1DEA10B10953}"/>
              </a:ext>
            </a:extLst>
          </p:cNvPr>
          <p:cNvPicPr>
            <a:picLocks noChangeAspect="1"/>
          </p:cNvPicPr>
          <p:nvPr/>
        </p:nvPicPr>
        <p:blipFill>
          <a:blip r:embed="rId4"/>
          <a:stretch>
            <a:fillRect/>
          </a:stretch>
        </p:blipFill>
        <p:spPr>
          <a:xfrm>
            <a:off x="4607195" y="2658643"/>
            <a:ext cx="5915770" cy="297143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281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C89D-80B0-0F3B-888F-9B068AA9439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C29F35-313C-7C17-C35C-E7DA2AD4AE8C}"/>
              </a:ext>
            </a:extLst>
          </p:cNvPr>
          <p:cNvSpPr>
            <a:spLocks noGrp="1"/>
          </p:cNvSpPr>
          <p:nvPr>
            <p:ph type="body" sz="quarter" idx="10"/>
          </p:nvPr>
        </p:nvSpPr>
        <p:spPr/>
        <p:txBody>
          <a:bodyPr/>
          <a:lstStyle/>
          <a:p>
            <a:r>
              <a:rPr lang="nl-NL" dirty="0"/>
              <a:t>Hoe houdt </a:t>
            </a:r>
            <a:r>
              <a:rPr lang="nl-NL" dirty="0" err="1"/>
              <a:t>intervention</a:t>
            </a:r>
            <a:r>
              <a:rPr lang="nl-NL" dirty="0"/>
              <a:t> </a:t>
            </a:r>
            <a:r>
              <a:rPr lang="nl-NL" dirty="0" err="1"/>
              <a:t>mapping</a:t>
            </a:r>
            <a:r>
              <a:rPr lang="nl-NL" dirty="0"/>
              <a:t> rekening met implementatie?</a:t>
            </a:r>
          </a:p>
          <a:p>
            <a:endParaRPr lang="nl-NL" dirty="0"/>
          </a:p>
        </p:txBody>
      </p:sp>
      <p:sp>
        <p:nvSpPr>
          <p:cNvPr id="3" name="Tijdelijke aanduiding voor tekst 2">
            <a:extLst>
              <a:ext uri="{FF2B5EF4-FFF2-40B4-BE49-F238E27FC236}">
                <a16:creationId xmlns:a16="http://schemas.microsoft.com/office/drawing/2014/main" id="{EEF32541-2709-EAB0-2164-25FDB33B853F}"/>
              </a:ext>
            </a:extLst>
          </p:cNvPr>
          <p:cNvSpPr>
            <a:spLocks noGrp="1"/>
          </p:cNvSpPr>
          <p:nvPr>
            <p:ph type="body" sz="quarter" idx="12"/>
          </p:nvPr>
        </p:nvSpPr>
        <p:spPr>
          <a:xfrm>
            <a:off x="2501609" y="2290916"/>
            <a:ext cx="11235343" cy="3976688"/>
          </a:xfrm>
        </p:spPr>
        <p:txBody>
          <a:bodyPr/>
          <a:lstStyle/>
          <a:p>
            <a:pPr>
              <a:lnSpc>
                <a:spcPct val="150000"/>
              </a:lnSpc>
            </a:pPr>
            <a:r>
              <a:rPr lang="nl-NL" dirty="0"/>
              <a:t>De modellen helpen je om het probleem holistisch te bekijken</a:t>
            </a:r>
          </a:p>
          <a:p>
            <a:endParaRPr lang="nl-NL" dirty="0"/>
          </a:p>
        </p:txBody>
      </p:sp>
      <p:pic>
        <p:nvPicPr>
          <p:cNvPr id="4" name="Picture 1">
            <a:extLst>
              <a:ext uri="{FF2B5EF4-FFF2-40B4-BE49-F238E27FC236}">
                <a16:creationId xmlns:a16="http://schemas.microsoft.com/office/drawing/2014/main" id="{189BE526-6C6E-A4C5-DCFF-FDFA055272D5}"/>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8" name="Afbeelding 7">
            <a:extLst>
              <a:ext uri="{FF2B5EF4-FFF2-40B4-BE49-F238E27FC236}">
                <a16:creationId xmlns:a16="http://schemas.microsoft.com/office/drawing/2014/main" id="{BCFB9093-ABF3-99CB-0200-6D85C2EB1BA4}"/>
              </a:ext>
            </a:extLst>
          </p:cNvPr>
          <p:cNvPicPr>
            <a:picLocks noChangeAspect="1"/>
          </p:cNvPicPr>
          <p:nvPr/>
        </p:nvPicPr>
        <p:blipFill>
          <a:blip r:embed="rId4"/>
          <a:stretch>
            <a:fillRect/>
          </a:stretch>
        </p:blipFill>
        <p:spPr>
          <a:xfrm>
            <a:off x="397288" y="3071430"/>
            <a:ext cx="4208642" cy="2951399"/>
          </a:xfrm>
          <a:prstGeom prst="rect">
            <a:avLst/>
          </a:prstGeom>
        </p:spPr>
      </p:pic>
      <p:sp>
        <p:nvSpPr>
          <p:cNvPr id="9" name="Tekstvak 8">
            <a:extLst>
              <a:ext uri="{FF2B5EF4-FFF2-40B4-BE49-F238E27FC236}">
                <a16:creationId xmlns:a16="http://schemas.microsoft.com/office/drawing/2014/main" id="{362516D4-1B62-1A03-A1CE-6397DB9645EE}"/>
              </a:ext>
            </a:extLst>
          </p:cNvPr>
          <p:cNvSpPr txBox="1"/>
          <p:nvPr/>
        </p:nvSpPr>
        <p:spPr>
          <a:xfrm>
            <a:off x="397288" y="6022829"/>
            <a:ext cx="5313872" cy="261610"/>
          </a:xfrm>
          <a:prstGeom prst="rect">
            <a:avLst/>
          </a:prstGeom>
          <a:noFill/>
        </p:spPr>
        <p:txBody>
          <a:bodyPr wrap="square" rtlCol="0">
            <a:spAutoFit/>
          </a:bodyPr>
          <a:lstStyle/>
          <a:p>
            <a:r>
              <a:rPr lang="nl-NL" sz="1100" i="1" dirty="0"/>
              <a:t>https://prc.springeropen.com/articles/10.1186/s41155-017-0072-x</a:t>
            </a:r>
          </a:p>
        </p:txBody>
      </p:sp>
      <p:pic>
        <p:nvPicPr>
          <p:cNvPr id="10" name="Afbeelding 9">
            <a:extLst>
              <a:ext uri="{FF2B5EF4-FFF2-40B4-BE49-F238E27FC236}">
                <a16:creationId xmlns:a16="http://schemas.microsoft.com/office/drawing/2014/main" id="{8C328FFA-7A8B-BDBC-5B18-11A32C8EEDBA}"/>
              </a:ext>
            </a:extLst>
          </p:cNvPr>
          <p:cNvPicPr>
            <a:picLocks noChangeAspect="1"/>
          </p:cNvPicPr>
          <p:nvPr/>
        </p:nvPicPr>
        <p:blipFill>
          <a:blip r:embed="rId5"/>
          <a:stretch>
            <a:fillRect/>
          </a:stretch>
        </p:blipFill>
        <p:spPr>
          <a:xfrm>
            <a:off x="5337717" y="3256168"/>
            <a:ext cx="5901578" cy="2547730"/>
          </a:xfrm>
          <a:prstGeom prst="rect">
            <a:avLst/>
          </a:prstGeom>
        </p:spPr>
      </p:pic>
    </p:spTree>
    <p:extLst>
      <p:ext uri="{BB962C8B-B14F-4D97-AF65-F5344CB8AC3E}">
        <p14:creationId xmlns:p14="http://schemas.microsoft.com/office/powerpoint/2010/main" val="231571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BC19-F22A-6C2A-4F70-91283303311B}"/>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595540A-8C63-1019-21A3-FD8C8A172395}"/>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5" name="Afbeelding 4">
            <a:extLst>
              <a:ext uri="{FF2B5EF4-FFF2-40B4-BE49-F238E27FC236}">
                <a16:creationId xmlns:a16="http://schemas.microsoft.com/office/drawing/2014/main" id="{9320830E-5B48-3C41-569F-902E4678A5A8}"/>
              </a:ext>
            </a:extLst>
          </p:cNvPr>
          <p:cNvPicPr>
            <a:picLocks noChangeAspect="1"/>
          </p:cNvPicPr>
          <p:nvPr/>
        </p:nvPicPr>
        <p:blipFill>
          <a:blip r:embed="rId4"/>
          <a:stretch>
            <a:fillRect/>
          </a:stretch>
        </p:blipFill>
        <p:spPr>
          <a:xfrm>
            <a:off x="4450562" y="1226634"/>
            <a:ext cx="3985084" cy="3985084"/>
          </a:xfrm>
          <a:prstGeom prst="rect">
            <a:avLst/>
          </a:prstGeom>
        </p:spPr>
      </p:pic>
    </p:spTree>
    <p:extLst>
      <p:ext uri="{BB962C8B-B14F-4D97-AF65-F5344CB8AC3E}">
        <p14:creationId xmlns:p14="http://schemas.microsoft.com/office/powerpoint/2010/main" val="28138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0E248-76DB-1931-8BFB-F5C9F1A5D06F}"/>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03C8055-C59F-DD46-594B-1C8EBE58B470}"/>
              </a:ext>
            </a:extLst>
          </p:cNvPr>
          <p:cNvSpPr>
            <a:spLocks noGrp="1"/>
          </p:cNvSpPr>
          <p:nvPr>
            <p:ph type="body" sz="quarter" idx="10"/>
          </p:nvPr>
        </p:nvSpPr>
        <p:spPr/>
        <p:txBody>
          <a:bodyPr/>
          <a:lstStyle/>
          <a:p>
            <a:r>
              <a:rPr lang="nl-NL" dirty="0"/>
              <a:t>Hoe houdt </a:t>
            </a:r>
            <a:r>
              <a:rPr lang="nl-NL" dirty="0" err="1"/>
              <a:t>intervention</a:t>
            </a:r>
            <a:r>
              <a:rPr lang="nl-NL" dirty="0"/>
              <a:t> </a:t>
            </a:r>
            <a:r>
              <a:rPr lang="nl-NL" dirty="0" err="1"/>
              <a:t>mapping</a:t>
            </a:r>
            <a:r>
              <a:rPr lang="nl-NL" dirty="0"/>
              <a:t> rekening met implementatie?</a:t>
            </a:r>
          </a:p>
          <a:p>
            <a:endParaRPr lang="nl-NL" dirty="0"/>
          </a:p>
        </p:txBody>
      </p:sp>
      <p:sp>
        <p:nvSpPr>
          <p:cNvPr id="3" name="Tijdelijke aanduiding voor tekst 2">
            <a:extLst>
              <a:ext uri="{FF2B5EF4-FFF2-40B4-BE49-F238E27FC236}">
                <a16:creationId xmlns:a16="http://schemas.microsoft.com/office/drawing/2014/main" id="{2647F8B0-7868-BAF0-8BE3-85CE1C5C0481}"/>
              </a:ext>
            </a:extLst>
          </p:cNvPr>
          <p:cNvSpPr>
            <a:spLocks noGrp="1"/>
          </p:cNvSpPr>
          <p:nvPr>
            <p:ph type="body" sz="quarter" idx="12"/>
          </p:nvPr>
        </p:nvSpPr>
        <p:spPr/>
        <p:txBody>
          <a:bodyPr/>
          <a:lstStyle/>
          <a:p>
            <a:pPr marL="342900" indent="-342900">
              <a:lnSpc>
                <a:spcPct val="150000"/>
              </a:lnSpc>
              <a:buFontTx/>
              <a:buChar char="-"/>
            </a:pPr>
            <a:r>
              <a:rPr lang="nl-NL" dirty="0"/>
              <a:t>Evaluatie is een natuurlijk onderdeel van het proces</a:t>
            </a:r>
          </a:p>
          <a:p>
            <a:pPr marL="342900" indent="-342900">
              <a:lnSpc>
                <a:spcPct val="150000"/>
              </a:lnSpc>
              <a:buFontTx/>
              <a:buChar char="-"/>
            </a:pPr>
            <a:r>
              <a:rPr lang="nl-NL" dirty="0"/>
              <a:t>Voordat je overgaat tot implementatie maak je een implementatieplan en een evaluatieplan</a:t>
            </a:r>
          </a:p>
          <a:p>
            <a:endParaRPr lang="nl-NL" dirty="0"/>
          </a:p>
        </p:txBody>
      </p:sp>
      <p:pic>
        <p:nvPicPr>
          <p:cNvPr id="4" name="Picture 1">
            <a:extLst>
              <a:ext uri="{FF2B5EF4-FFF2-40B4-BE49-F238E27FC236}">
                <a16:creationId xmlns:a16="http://schemas.microsoft.com/office/drawing/2014/main" id="{FA6CBE96-EE8F-C592-098E-54533C74A753}"/>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grpSp>
        <p:nvGrpSpPr>
          <p:cNvPr id="8" name="Groep 7">
            <a:extLst>
              <a:ext uri="{FF2B5EF4-FFF2-40B4-BE49-F238E27FC236}">
                <a16:creationId xmlns:a16="http://schemas.microsoft.com/office/drawing/2014/main" id="{997C1D1B-5F3C-7341-A8AC-51E83B70308B}"/>
              </a:ext>
            </a:extLst>
          </p:cNvPr>
          <p:cNvGrpSpPr/>
          <p:nvPr/>
        </p:nvGrpSpPr>
        <p:grpSpPr>
          <a:xfrm>
            <a:off x="5586761" y="3155795"/>
            <a:ext cx="5745567" cy="2947417"/>
            <a:chOff x="7321826" y="4011414"/>
            <a:chExt cx="4616385" cy="2243873"/>
          </a:xfrm>
        </p:grpSpPr>
        <p:pic>
          <p:nvPicPr>
            <p:cNvPr id="5" name="Afbeelding 4">
              <a:extLst>
                <a:ext uri="{FF2B5EF4-FFF2-40B4-BE49-F238E27FC236}">
                  <a16:creationId xmlns:a16="http://schemas.microsoft.com/office/drawing/2014/main" id="{357A47C2-D288-0D3F-E836-50894277F741}"/>
                </a:ext>
              </a:extLst>
            </p:cNvPr>
            <p:cNvPicPr>
              <a:picLocks noChangeAspect="1"/>
            </p:cNvPicPr>
            <p:nvPr/>
          </p:nvPicPr>
          <p:blipFill>
            <a:blip r:embed="rId4"/>
            <a:stretch>
              <a:fillRect/>
            </a:stretch>
          </p:blipFill>
          <p:spPr>
            <a:xfrm>
              <a:off x="7464287" y="4011414"/>
              <a:ext cx="4473924" cy="2243873"/>
            </a:xfrm>
            <a:prstGeom prst="rect">
              <a:avLst/>
            </a:prstGeom>
          </p:spPr>
        </p:pic>
        <p:sp>
          <p:nvSpPr>
            <p:cNvPr id="6" name="Rechthoek 5">
              <a:extLst>
                <a:ext uri="{FF2B5EF4-FFF2-40B4-BE49-F238E27FC236}">
                  <a16:creationId xmlns:a16="http://schemas.microsoft.com/office/drawing/2014/main" id="{30C9D9C9-9C06-538C-00A8-D679D4986334}"/>
                </a:ext>
              </a:extLst>
            </p:cNvPr>
            <p:cNvSpPr/>
            <p:nvPr/>
          </p:nvSpPr>
          <p:spPr>
            <a:xfrm>
              <a:off x="8527774" y="5178287"/>
              <a:ext cx="2107096" cy="51683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4DD73EE-A1F5-58DD-003E-BF1E6991BEFE}"/>
                </a:ext>
              </a:extLst>
            </p:cNvPr>
            <p:cNvSpPr/>
            <p:nvPr/>
          </p:nvSpPr>
          <p:spPr>
            <a:xfrm>
              <a:off x="7321826" y="4714040"/>
              <a:ext cx="1295400" cy="51683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211630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3ED7C-20C7-F4E4-815F-3873A4FBB5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3A6FCB-F793-B301-26B0-C19BDE577521}"/>
              </a:ext>
            </a:extLst>
          </p:cNvPr>
          <p:cNvSpPr>
            <a:spLocks noGrp="1"/>
          </p:cNvSpPr>
          <p:nvPr>
            <p:ph type="body" sz="quarter" idx="10"/>
          </p:nvPr>
        </p:nvSpPr>
        <p:spPr/>
        <p:txBody>
          <a:bodyPr lIns="0" tIns="0" rIns="0" bIns="0" anchor="t"/>
          <a:lstStyle/>
          <a:p>
            <a:r>
              <a:rPr lang="nl-NL" dirty="0"/>
              <a:t>Take home </a:t>
            </a:r>
            <a:r>
              <a:rPr lang="nl-NL" dirty="0" err="1"/>
              <a:t>messages</a:t>
            </a:r>
            <a:endParaRPr lang="nl-NL" dirty="0"/>
          </a:p>
          <a:p>
            <a:endParaRPr lang="en-GB" dirty="0"/>
          </a:p>
        </p:txBody>
      </p:sp>
      <p:sp>
        <p:nvSpPr>
          <p:cNvPr id="5" name="Text Placeholder 4">
            <a:extLst>
              <a:ext uri="{FF2B5EF4-FFF2-40B4-BE49-F238E27FC236}">
                <a16:creationId xmlns:a16="http://schemas.microsoft.com/office/drawing/2014/main" id="{EEA55CEB-7B0A-E421-1A02-3967137354BD}"/>
              </a:ext>
            </a:extLst>
          </p:cNvPr>
          <p:cNvSpPr>
            <a:spLocks noGrp="1"/>
          </p:cNvSpPr>
          <p:nvPr>
            <p:ph type="body" sz="quarter" idx="12"/>
          </p:nvPr>
        </p:nvSpPr>
        <p:spPr>
          <a:xfrm>
            <a:off x="587645" y="1852579"/>
            <a:ext cx="11235343" cy="2377738"/>
          </a:xfrm>
        </p:spPr>
        <p:txBody>
          <a:bodyPr/>
          <a:lstStyle/>
          <a:p>
            <a:pPr marL="342900" indent="-342900">
              <a:buFontTx/>
              <a:buChar char="-"/>
            </a:pPr>
            <a:r>
              <a:rPr lang="nl-NL" dirty="0"/>
              <a:t>Betrek en informeer iedereen vanaf het ontwerp van je interventie</a:t>
            </a:r>
          </a:p>
          <a:p>
            <a:pPr marL="342900" indent="-342900">
              <a:buFontTx/>
              <a:buChar char="-"/>
            </a:pPr>
            <a:endParaRPr lang="nl-NL" dirty="0"/>
          </a:p>
          <a:p>
            <a:pPr marL="342900" indent="-342900">
              <a:buFontTx/>
              <a:buChar char="-"/>
            </a:pPr>
            <a:r>
              <a:rPr lang="nl-NL" dirty="0"/>
              <a:t>Sta open voor feedback</a:t>
            </a:r>
          </a:p>
          <a:p>
            <a:pPr marL="342900" indent="-342900">
              <a:buFontTx/>
              <a:buChar char="-"/>
            </a:pPr>
            <a:endParaRPr lang="nl-NL" dirty="0"/>
          </a:p>
          <a:p>
            <a:pPr marL="342900" indent="-342900">
              <a:buFontTx/>
              <a:buChar char="-"/>
            </a:pPr>
            <a:r>
              <a:rPr lang="nl-NL" dirty="0"/>
              <a:t>Richt je niet alleen op kennis en vaardigheden, maar ook op attitudeverandering</a:t>
            </a:r>
          </a:p>
          <a:p>
            <a:pPr marL="342900" indent="-342900">
              <a:buFontTx/>
              <a:buChar char="-"/>
            </a:pPr>
            <a:endParaRPr lang="nl-NL" dirty="0"/>
          </a:p>
          <a:p>
            <a:pPr marL="342900" indent="-342900">
              <a:buFontTx/>
              <a:buChar char="-"/>
            </a:pPr>
            <a:r>
              <a:rPr lang="nl-NL" dirty="0"/>
              <a:t>Denk na over implementatie voordat je een programma gaat uittesten in de praktijk</a:t>
            </a:r>
          </a:p>
          <a:p>
            <a:endParaRPr lang="en-GB" dirty="0"/>
          </a:p>
        </p:txBody>
      </p:sp>
      <p:pic>
        <p:nvPicPr>
          <p:cNvPr id="2" name="Picture 1">
            <a:extLst>
              <a:ext uri="{FF2B5EF4-FFF2-40B4-BE49-F238E27FC236}">
                <a16:creationId xmlns:a16="http://schemas.microsoft.com/office/drawing/2014/main" id="{4472B4B2-162D-4EDA-34E4-4EA1F6293D40}"/>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52877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a:xfrm>
            <a:off x="1533524" y="1466850"/>
            <a:ext cx="10289463" cy="1246790"/>
          </a:xfrm>
        </p:spPr>
        <p:txBody>
          <a:bodyPr lIns="0" tIns="0" rIns="0" bIns="0" anchor="t"/>
          <a:lstStyle/>
          <a:p>
            <a:r>
              <a:rPr lang="en-GB" dirty="0"/>
              <a:t>​</a:t>
            </a:r>
          </a:p>
        </p:txBody>
      </p:sp>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847024" y="837398"/>
            <a:ext cx="9914020" cy="3306961"/>
          </a:xfrm>
        </p:spPr>
        <p:txBody>
          <a:bodyPr lIns="0" tIns="0" rIns="0" bIns="0" anchor="t"/>
          <a:lstStyle/>
          <a:p>
            <a:pPr>
              <a:lnSpc>
                <a:spcPct val="150000"/>
              </a:lnSpc>
            </a:pPr>
            <a:r>
              <a:rPr lang="nl-NL" sz="4400" b="1" dirty="0"/>
              <a:t>Het implementeren van projectresultaten</a:t>
            </a:r>
          </a:p>
          <a:p>
            <a:pPr>
              <a:lnSpc>
                <a:spcPct val="150000"/>
              </a:lnSpc>
            </a:pPr>
            <a:r>
              <a:rPr lang="nl-NL" i="1" dirty="0"/>
              <a:t>Lessen uit </a:t>
            </a:r>
            <a:r>
              <a:rPr lang="nl-NL" i="1" dirty="0" err="1"/>
              <a:t>intervention</a:t>
            </a:r>
            <a:r>
              <a:rPr lang="nl-NL" i="1" dirty="0"/>
              <a:t> </a:t>
            </a:r>
            <a:r>
              <a:rPr lang="nl-NL" i="1" dirty="0" err="1"/>
              <a:t>mapping</a:t>
            </a:r>
            <a:endParaRPr lang="nl-NL" i="1" dirty="0"/>
          </a:p>
          <a:p>
            <a:pPr>
              <a:lnSpc>
                <a:spcPct val="150000"/>
              </a:lnSpc>
            </a:pPr>
            <a:endParaRPr lang="en-GB" sz="4400"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2"/>
          <a:srcRect l="13953" t="18276" r="13721" b="21379"/>
          <a:stretch/>
        </p:blipFill>
        <p:spPr>
          <a:xfrm>
            <a:off x="162393" y="4144360"/>
            <a:ext cx="3676055" cy="2082119"/>
          </a:xfrm>
          <a:prstGeom prst="rect">
            <a:avLst/>
          </a:prstGeom>
        </p:spPr>
      </p:pic>
      <p:sp>
        <p:nvSpPr>
          <p:cNvPr id="3" name="Tekstvak 2">
            <a:extLst>
              <a:ext uri="{FF2B5EF4-FFF2-40B4-BE49-F238E27FC236}">
                <a16:creationId xmlns:a16="http://schemas.microsoft.com/office/drawing/2014/main" id="{5BCCF29B-45EC-E7B4-26D2-9CA331E5C683}"/>
              </a:ext>
            </a:extLst>
          </p:cNvPr>
          <p:cNvSpPr txBox="1"/>
          <p:nvPr/>
        </p:nvSpPr>
        <p:spPr>
          <a:xfrm>
            <a:off x="5727939" y="4453648"/>
            <a:ext cx="5477773" cy="1292662"/>
          </a:xfrm>
          <a:prstGeom prst="rect">
            <a:avLst/>
          </a:prstGeom>
          <a:noFill/>
        </p:spPr>
        <p:txBody>
          <a:bodyPr wrap="square" rtlCol="0">
            <a:spAutoFit/>
          </a:bodyPr>
          <a:lstStyle/>
          <a:p>
            <a:r>
              <a:rPr lang="nl-NL" sz="2400" dirty="0"/>
              <a:t>Week van de implementatie, 2025</a:t>
            </a:r>
          </a:p>
          <a:p>
            <a:endParaRPr lang="nl-NL" i="1" dirty="0"/>
          </a:p>
          <a:p>
            <a:r>
              <a:rPr lang="nl-NL" i="1" dirty="0"/>
              <a:t>Wim Pierik</a:t>
            </a:r>
          </a:p>
          <a:p>
            <a:r>
              <a:rPr lang="nl-NL" i="1" dirty="0"/>
              <a:t>Mijkje Worm</a:t>
            </a:r>
          </a:p>
        </p:txBody>
      </p:sp>
    </p:spTree>
    <p:extLst>
      <p:ext uri="{BB962C8B-B14F-4D97-AF65-F5344CB8AC3E}">
        <p14:creationId xmlns:p14="http://schemas.microsoft.com/office/powerpoint/2010/main" val="232657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591C9-0B28-611B-2930-51F11EF0B7B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AC97B-BF4C-2B71-9A42-87CB304DD283}"/>
              </a:ext>
            </a:extLst>
          </p:cNvPr>
          <p:cNvSpPr>
            <a:spLocks noGrp="1"/>
          </p:cNvSpPr>
          <p:nvPr>
            <p:ph type="body" sz="quarter" idx="10"/>
          </p:nvPr>
        </p:nvSpPr>
        <p:spPr/>
        <p:txBody>
          <a:bodyPr/>
          <a:lstStyle/>
          <a:p>
            <a:r>
              <a:rPr lang="nl-NL" dirty="0" err="1"/>
              <a:t>Intervention</a:t>
            </a:r>
            <a:r>
              <a:rPr lang="nl-NL" dirty="0"/>
              <a:t> </a:t>
            </a:r>
            <a:r>
              <a:rPr lang="nl-NL" dirty="0" err="1"/>
              <a:t>mapping</a:t>
            </a:r>
            <a:endParaRPr lang="nl-NL" dirty="0"/>
          </a:p>
          <a:p>
            <a:endParaRPr lang="nl-NL" dirty="0"/>
          </a:p>
        </p:txBody>
      </p:sp>
      <p:pic>
        <p:nvPicPr>
          <p:cNvPr id="4" name="Picture 1">
            <a:extLst>
              <a:ext uri="{FF2B5EF4-FFF2-40B4-BE49-F238E27FC236}">
                <a16:creationId xmlns:a16="http://schemas.microsoft.com/office/drawing/2014/main" id="{6B7BCBC2-4BE8-5C40-36D7-FD1ED280A2C4}"/>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5" name="Afbeelding 4">
            <a:extLst>
              <a:ext uri="{FF2B5EF4-FFF2-40B4-BE49-F238E27FC236}">
                <a16:creationId xmlns:a16="http://schemas.microsoft.com/office/drawing/2014/main" id="{F22D6AD7-1050-E081-2E64-4337630040EB}"/>
              </a:ext>
            </a:extLst>
          </p:cNvPr>
          <p:cNvPicPr>
            <a:picLocks noChangeAspect="1"/>
          </p:cNvPicPr>
          <p:nvPr/>
        </p:nvPicPr>
        <p:blipFill>
          <a:blip r:embed="rId4"/>
          <a:stretch>
            <a:fillRect/>
          </a:stretch>
        </p:blipFill>
        <p:spPr>
          <a:xfrm>
            <a:off x="2094823" y="2192038"/>
            <a:ext cx="5915770" cy="2971433"/>
          </a:xfrm>
          <a:prstGeom prst="rect">
            <a:avLst/>
          </a:prstGeom>
        </p:spPr>
      </p:pic>
      <p:pic>
        <p:nvPicPr>
          <p:cNvPr id="6" name="Afbeelding 5">
            <a:extLst>
              <a:ext uri="{FF2B5EF4-FFF2-40B4-BE49-F238E27FC236}">
                <a16:creationId xmlns:a16="http://schemas.microsoft.com/office/drawing/2014/main" id="{4EDAC1F6-E664-5ACA-48F1-6733A1A177D7}"/>
              </a:ext>
            </a:extLst>
          </p:cNvPr>
          <p:cNvPicPr>
            <a:picLocks noChangeAspect="1"/>
          </p:cNvPicPr>
          <p:nvPr/>
        </p:nvPicPr>
        <p:blipFill>
          <a:blip r:embed="rId5"/>
          <a:stretch>
            <a:fillRect/>
          </a:stretch>
        </p:blipFill>
        <p:spPr>
          <a:xfrm>
            <a:off x="8420702" y="1578634"/>
            <a:ext cx="2992177" cy="4209393"/>
          </a:xfrm>
          <a:prstGeom prst="rect">
            <a:avLst/>
          </a:prstGeom>
        </p:spPr>
      </p:pic>
    </p:spTree>
    <p:extLst>
      <p:ext uri="{BB962C8B-B14F-4D97-AF65-F5344CB8AC3E}">
        <p14:creationId xmlns:p14="http://schemas.microsoft.com/office/powerpoint/2010/main" val="45615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5A0D6-6F3F-F884-669F-0C420C36FF39}"/>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180466A7-B843-C735-4AAB-DBDD5A24EEEC}"/>
              </a:ext>
            </a:extLst>
          </p:cNvPr>
          <p:cNvPicPr>
            <a:picLocks noChangeAspect="1"/>
          </p:cNvPicPr>
          <p:nvPr/>
        </p:nvPicPr>
        <p:blipFill rotWithShape="1">
          <a:blip r:embed="rId3">
            <a:alphaModFix amt="20000"/>
          </a:blip>
          <a:srcRect l="13953" t="18276" r="13721" b="21379"/>
          <a:stretch/>
        </p:blipFill>
        <p:spPr>
          <a:xfrm>
            <a:off x="162393" y="4144360"/>
            <a:ext cx="3676055" cy="2082119"/>
          </a:xfrm>
          <a:prstGeom prst="rect">
            <a:avLst/>
          </a:prstGeom>
        </p:spPr>
      </p:pic>
      <p:sp>
        <p:nvSpPr>
          <p:cNvPr id="2" name="Tijdelijke aanduiding voor tekst 1">
            <a:extLst>
              <a:ext uri="{FF2B5EF4-FFF2-40B4-BE49-F238E27FC236}">
                <a16:creationId xmlns:a16="http://schemas.microsoft.com/office/drawing/2014/main" id="{211285A3-F7BE-E544-7DB9-9E74FD7C5950}"/>
              </a:ext>
            </a:extLst>
          </p:cNvPr>
          <p:cNvSpPr>
            <a:spLocks noGrp="1"/>
          </p:cNvSpPr>
          <p:nvPr>
            <p:ph type="body" sz="quarter" idx="10"/>
          </p:nvPr>
        </p:nvSpPr>
        <p:spPr/>
        <p:txBody>
          <a:bodyPr/>
          <a:lstStyle/>
          <a:p>
            <a:r>
              <a:rPr lang="nl-NL" dirty="0"/>
              <a:t>Voor wie meer wil: </a:t>
            </a:r>
          </a:p>
          <a:p>
            <a:r>
              <a:rPr lang="nl-NL" dirty="0" err="1"/>
              <a:t>Implementation</a:t>
            </a:r>
            <a:r>
              <a:rPr lang="nl-NL" dirty="0"/>
              <a:t> </a:t>
            </a:r>
            <a:r>
              <a:rPr lang="nl-NL" dirty="0" err="1"/>
              <a:t>mapping</a:t>
            </a:r>
            <a:endParaRPr lang="nl-NL" dirty="0"/>
          </a:p>
          <a:p>
            <a:endParaRPr lang="nl-NL" dirty="0"/>
          </a:p>
        </p:txBody>
      </p:sp>
      <p:sp>
        <p:nvSpPr>
          <p:cNvPr id="3" name="Tijdelijke aanduiding voor tekst 2">
            <a:extLst>
              <a:ext uri="{FF2B5EF4-FFF2-40B4-BE49-F238E27FC236}">
                <a16:creationId xmlns:a16="http://schemas.microsoft.com/office/drawing/2014/main" id="{51DDC135-EE3D-F856-CB6C-BA9D7D9369AA}"/>
              </a:ext>
            </a:extLst>
          </p:cNvPr>
          <p:cNvSpPr>
            <a:spLocks noGrp="1"/>
          </p:cNvSpPr>
          <p:nvPr>
            <p:ph type="body" sz="quarter" idx="12"/>
          </p:nvPr>
        </p:nvSpPr>
        <p:spPr>
          <a:xfrm>
            <a:off x="587645" y="2074127"/>
            <a:ext cx="11235343" cy="3755140"/>
          </a:xfrm>
        </p:spPr>
        <p:txBody>
          <a:bodyPr/>
          <a:lstStyle/>
          <a:p>
            <a:r>
              <a:rPr lang="nl-NL" dirty="0"/>
              <a:t>= een vervolg op </a:t>
            </a:r>
            <a:r>
              <a:rPr lang="nl-NL" dirty="0" err="1"/>
              <a:t>intervention</a:t>
            </a:r>
            <a:r>
              <a:rPr lang="nl-NL" dirty="0"/>
              <a:t> </a:t>
            </a:r>
            <a:r>
              <a:rPr lang="nl-NL" dirty="0" err="1"/>
              <a:t>mapping</a:t>
            </a:r>
            <a:r>
              <a:rPr lang="nl-NL" dirty="0"/>
              <a:t>, specifiek gericht op implementatie in 5 taken</a:t>
            </a:r>
          </a:p>
          <a:p>
            <a:endParaRPr lang="nl-NL" dirty="0"/>
          </a:p>
          <a:p>
            <a:r>
              <a:rPr lang="nl-NL" dirty="0"/>
              <a:t>Taak 1. Kansen en belemmeringen voor implementatie vaststellen + betrokkenen</a:t>
            </a:r>
          </a:p>
          <a:p>
            <a:endParaRPr lang="nl-NL" dirty="0"/>
          </a:p>
          <a:p>
            <a:r>
              <a:rPr lang="nl-NL" dirty="0"/>
              <a:t>Taak 2. Taken en doelen voor de verschillende stakeholders benoemen, determinanten benoemen en veranderdoelen beschrijven</a:t>
            </a:r>
          </a:p>
          <a:p>
            <a:endParaRPr lang="nl-NL" dirty="0"/>
          </a:p>
          <a:p>
            <a:r>
              <a:rPr lang="nl-NL" dirty="0"/>
              <a:t>Taak 3. Theoretische modellen en implementatiestrategieën selecteren</a:t>
            </a:r>
          </a:p>
          <a:p>
            <a:endParaRPr lang="nl-NL" dirty="0"/>
          </a:p>
          <a:p>
            <a:r>
              <a:rPr lang="nl-NL" dirty="0"/>
              <a:t>Taak 4. Implementatieprotocollen en materialen maken</a:t>
            </a:r>
          </a:p>
          <a:p>
            <a:endParaRPr lang="nl-NL" dirty="0"/>
          </a:p>
          <a:p>
            <a:r>
              <a:rPr lang="nl-NL" dirty="0"/>
              <a:t>Taak 5. Implementatie evalueren </a:t>
            </a:r>
            <a:r>
              <a:rPr lang="nl-NL" dirty="0" err="1"/>
              <a:t>adhv</a:t>
            </a:r>
            <a:r>
              <a:rPr lang="nl-NL" dirty="0"/>
              <a:t> de doelen</a:t>
            </a:r>
          </a:p>
          <a:p>
            <a:endParaRPr lang="nl-NL" dirty="0"/>
          </a:p>
        </p:txBody>
      </p:sp>
    </p:spTree>
    <p:extLst>
      <p:ext uri="{BB962C8B-B14F-4D97-AF65-F5344CB8AC3E}">
        <p14:creationId xmlns:p14="http://schemas.microsoft.com/office/powerpoint/2010/main" val="2828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78EA-8FE9-DDEB-5378-F56A7BC4592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6B9F5D-0AC6-6C57-7AB8-3057A101ED2C}"/>
              </a:ext>
            </a:extLst>
          </p:cNvPr>
          <p:cNvSpPr>
            <a:spLocks noGrp="1"/>
          </p:cNvSpPr>
          <p:nvPr>
            <p:ph type="body" sz="quarter" idx="10"/>
          </p:nvPr>
        </p:nvSpPr>
        <p:spPr/>
        <p:txBody>
          <a:bodyPr/>
          <a:lstStyle/>
          <a:p>
            <a:r>
              <a:rPr lang="nl-NL" dirty="0"/>
              <a:t>Discussie/Vragen</a:t>
            </a:r>
          </a:p>
          <a:p>
            <a:endParaRPr lang="nl-NL" dirty="0"/>
          </a:p>
        </p:txBody>
      </p:sp>
      <p:pic>
        <p:nvPicPr>
          <p:cNvPr id="4" name="Picture 1">
            <a:extLst>
              <a:ext uri="{FF2B5EF4-FFF2-40B4-BE49-F238E27FC236}">
                <a16:creationId xmlns:a16="http://schemas.microsoft.com/office/drawing/2014/main" id="{4C13E83D-236B-F35C-556B-9E226B5A08CB}"/>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5" name="Afbeelding 4">
            <a:extLst>
              <a:ext uri="{FF2B5EF4-FFF2-40B4-BE49-F238E27FC236}">
                <a16:creationId xmlns:a16="http://schemas.microsoft.com/office/drawing/2014/main" id="{CCBC0C5C-556C-AF9F-8FEA-4E469F691974}"/>
              </a:ext>
            </a:extLst>
          </p:cNvPr>
          <p:cNvPicPr>
            <a:picLocks noChangeAspect="1"/>
          </p:cNvPicPr>
          <p:nvPr/>
        </p:nvPicPr>
        <p:blipFill>
          <a:blip r:embed="rId4"/>
          <a:stretch>
            <a:fillRect/>
          </a:stretch>
        </p:blipFill>
        <p:spPr>
          <a:xfrm>
            <a:off x="3969059" y="1447589"/>
            <a:ext cx="3398534" cy="4786667"/>
          </a:xfrm>
          <a:prstGeom prst="rect">
            <a:avLst/>
          </a:prstGeom>
        </p:spPr>
      </p:pic>
      <p:sp>
        <p:nvSpPr>
          <p:cNvPr id="6" name="Tijdelijke aanduiding voor tekst 2">
            <a:extLst>
              <a:ext uri="{FF2B5EF4-FFF2-40B4-BE49-F238E27FC236}">
                <a16:creationId xmlns:a16="http://schemas.microsoft.com/office/drawing/2014/main" id="{7FA99838-B537-3A0C-63FA-CD752C79A9EF}"/>
              </a:ext>
            </a:extLst>
          </p:cNvPr>
          <p:cNvSpPr txBox="1">
            <a:spLocks/>
          </p:cNvSpPr>
          <p:nvPr/>
        </p:nvSpPr>
        <p:spPr>
          <a:xfrm>
            <a:off x="7367593" y="4911447"/>
            <a:ext cx="4368515" cy="1204539"/>
          </a:xfrm>
          <a:prstGeom prst="rect">
            <a:avLst/>
          </a:prstGeom>
        </p:spPr>
        <p:txBody>
          <a:bodyPr lIns="0" tIns="0" rIns="0" bIns="0"/>
          <a:lstStyle>
            <a:lvl1pPr marL="0" indent="0" algn="l" defTabSz="914400" rtl="0" eaLnBrk="1" latinLnBrk="0" hangingPunct="1">
              <a:lnSpc>
                <a:spcPts val="2500"/>
              </a:lnSpc>
              <a:spcBef>
                <a:spcPts val="0"/>
              </a:spcBef>
              <a:buFontTx/>
              <a:buNone/>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ts val="2500"/>
              </a:lnSpc>
              <a:spcBef>
                <a:spcPts val="0"/>
              </a:spcBef>
              <a:buFontTx/>
              <a:buNone/>
              <a:defRPr sz="20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52000" indent="-252000" algn="l" defTabSz="914400" rtl="0" eaLnBrk="1" latinLnBrk="0" hangingPunct="1">
              <a:lnSpc>
                <a:spcPts val="2500"/>
              </a:lnSpc>
              <a:spcBef>
                <a:spcPts val="0"/>
              </a:spcBef>
              <a:buClr>
                <a:schemeClr val="accent1"/>
              </a:buClr>
              <a:buSzPct val="90000"/>
              <a:buFontTx/>
              <a:buBlip>
                <a:blip r:embed="rId5"/>
              </a:buBlip>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04000" indent="-216000" algn="l" defTabSz="914400" rtl="0" eaLnBrk="1" latinLnBrk="0" hangingPunct="1">
              <a:lnSpc>
                <a:spcPts val="2500"/>
              </a:lnSpc>
              <a:spcBef>
                <a:spcPts val="0"/>
              </a:spcBef>
              <a:buClr>
                <a:schemeClr val="accent1"/>
              </a:buClr>
              <a:buSzPct val="90000"/>
              <a:buFont typeface="Systeemlettertype"/>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400" dirty="0">
                <a:solidFill>
                  <a:srgbClr val="0070C0"/>
                </a:solidFill>
                <a:hlinkClick r:id="rId6">
                  <a:extLst>
                    <a:ext uri="{A12FA001-AC4F-418D-AE19-62706E023703}">
                      <ahyp:hlinkClr xmlns:ahyp="http://schemas.microsoft.com/office/drawing/2018/hyperlinkcolor" val="tx"/>
                    </a:ext>
                  </a:extLst>
                </a:hlinkClick>
              </a:rPr>
              <a:t>wimpierik@visio.org</a:t>
            </a:r>
          </a:p>
          <a:p>
            <a:pPr>
              <a:lnSpc>
                <a:spcPct val="100000"/>
              </a:lnSpc>
            </a:pPr>
            <a:r>
              <a:rPr lang="nl-NL" sz="2400" dirty="0">
                <a:solidFill>
                  <a:srgbClr val="0070C0"/>
                </a:solidFill>
                <a:hlinkClick r:id="rId6">
                  <a:extLst>
                    <a:ext uri="{A12FA001-AC4F-418D-AE19-62706E023703}">
                      <ahyp:hlinkClr xmlns:ahyp="http://schemas.microsoft.com/office/drawing/2018/hyperlinkcolor" val="tx"/>
                    </a:ext>
                  </a:extLst>
                </a:hlinkClick>
              </a:rPr>
              <a:t>mworm@bartimeus.nl</a:t>
            </a:r>
            <a:r>
              <a:rPr lang="nl-NL" sz="2400" dirty="0">
                <a:solidFill>
                  <a:srgbClr val="0070C0"/>
                </a:solidFill>
              </a:rPr>
              <a:t> </a:t>
            </a:r>
          </a:p>
        </p:txBody>
      </p:sp>
    </p:spTree>
    <p:extLst>
      <p:ext uri="{BB962C8B-B14F-4D97-AF65-F5344CB8AC3E}">
        <p14:creationId xmlns:p14="http://schemas.microsoft.com/office/powerpoint/2010/main" val="138175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en-GB" dirty="0"/>
              <a:t>Meer </a:t>
            </a:r>
            <a:r>
              <a:rPr lang="en-GB" dirty="0" err="1"/>
              <a:t>weten</a:t>
            </a:r>
            <a:r>
              <a:rPr lang="en-GB" dirty="0"/>
              <a:t>?</a:t>
            </a:r>
          </a:p>
        </p:txBody>
      </p:sp>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587645" y="1852579"/>
            <a:ext cx="11604355" cy="4081690"/>
          </a:xfrm>
        </p:spPr>
        <p:txBody>
          <a:bodyPr lIns="0" tIns="0" rIns="0" bIns="0" anchor="t"/>
          <a:lstStyle/>
          <a:p>
            <a:pPr>
              <a:lnSpc>
                <a:spcPct val="150000"/>
              </a:lnSpc>
            </a:pPr>
            <a:r>
              <a:rPr lang="en-GB" sz="2400" b="1" dirty="0">
                <a:latin typeface="Verdana"/>
                <a:ea typeface="Verdana"/>
              </a:rPr>
              <a:t>Koninklijke Visio: 	</a:t>
            </a:r>
            <a:r>
              <a:rPr lang="en-GB" sz="2400" dirty="0">
                <a:latin typeface="Verdana"/>
                <a:ea typeface="Verdana"/>
              </a:rPr>
              <a:t>Jamuna van </a:t>
            </a:r>
            <a:r>
              <a:rPr lang="en-GB" sz="2400" err="1">
                <a:latin typeface="Verdana"/>
                <a:ea typeface="Verdana"/>
              </a:rPr>
              <a:t>Raaij</a:t>
            </a:r>
            <a:r>
              <a:rPr lang="en-GB" sz="2400" dirty="0">
                <a:latin typeface="Verdana"/>
                <a:ea typeface="Verdana"/>
              </a:rPr>
              <a:t>, </a:t>
            </a:r>
            <a:r>
              <a:rPr lang="en-GB" sz="2400">
                <a:latin typeface="Verdana"/>
                <a:ea typeface="Verdana"/>
                <a:hlinkClick r:id="rId2"/>
              </a:rPr>
              <a:t>jamunavanraaij@visio.org </a:t>
            </a:r>
            <a:r>
              <a:rPr lang="en-GB" sz="2400" dirty="0">
                <a:latin typeface="Verdana"/>
                <a:ea typeface="Verdana"/>
              </a:rPr>
              <a:t>  </a:t>
            </a:r>
            <a:endParaRPr lang="en-GB" sz="2400" dirty="0"/>
          </a:p>
          <a:p>
            <a:pPr>
              <a:lnSpc>
                <a:spcPct val="150000"/>
              </a:lnSpc>
            </a:pPr>
            <a:r>
              <a:rPr lang="en-GB" sz="2400">
                <a:latin typeface="Verdana"/>
                <a:ea typeface="Verdana"/>
              </a:rPr>
              <a:t>				</a:t>
            </a:r>
          </a:p>
          <a:p>
            <a:pPr>
              <a:lnSpc>
                <a:spcPct val="150000"/>
              </a:lnSpc>
            </a:pPr>
            <a:r>
              <a:rPr lang="en-GB" sz="2400" b="1" dirty="0"/>
              <a:t>Bartiméus:		</a:t>
            </a:r>
            <a:r>
              <a:rPr lang="en-GB" sz="2400" dirty="0"/>
              <a:t>Mischa Thiers, </a:t>
            </a:r>
            <a:r>
              <a:rPr lang="nl-NL" sz="2400" dirty="0">
                <a:hlinkClick r:id="rId3"/>
              </a:rPr>
              <a:t>mdanen@bartimeus.nl</a:t>
            </a:r>
            <a:r>
              <a:rPr lang="nl-NL" sz="2400" dirty="0"/>
              <a:t> </a:t>
            </a:r>
            <a:endParaRPr lang="en-GB" sz="2400" dirty="0"/>
          </a:p>
          <a:p>
            <a:pPr>
              <a:lnSpc>
                <a:spcPct val="150000"/>
              </a:lnSpc>
            </a:pPr>
            <a:r>
              <a:rPr lang="en-GB" sz="2400" dirty="0">
                <a:latin typeface="Verdana"/>
                <a:ea typeface="Verdana"/>
              </a:rPr>
              <a:t>		</a:t>
            </a:r>
          </a:p>
          <a:p>
            <a:pPr>
              <a:lnSpc>
                <a:spcPct val="150000"/>
              </a:lnSpc>
            </a:pPr>
            <a:r>
              <a:rPr lang="en-GB" sz="2400" b="1" dirty="0">
                <a:latin typeface="Verdana"/>
                <a:ea typeface="Verdana"/>
              </a:rPr>
              <a:t>RCS:</a:t>
            </a:r>
            <a:r>
              <a:rPr lang="en-GB" sz="2400" dirty="0">
                <a:latin typeface="Verdana"/>
                <a:ea typeface="Verdana"/>
              </a:rPr>
              <a:t>				Cynthia Lamper, </a:t>
            </a:r>
            <a:r>
              <a:rPr lang="nl-NL" sz="2400" dirty="0">
                <a:latin typeface="Verdana"/>
                <a:ea typeface="Verdana"/>
              </a:rPr>
              <a:t> </a:t>
            </a:r>
            <a:r>
              <a:rPr lang="nl-NL" sz="2400">
                <a:latin typeface="Verdana"/>
                <a:ea typeface="Verdana"/>
                <a:hlinkClick r:id="rId4"/>
              </a:rPr>
              <a:t>clamper@robertcoppes.nl</a:t>
            </a:r>
            <a:r>
              <a:rPr lang="nl-NL" sz="2400" dirty="0">
                <a:latin typeface="Verdana"/>
                <a:ea typeface="Verdana"/>
              </a:rPr>
              <a:t> </a:t>
            </a:r>
            <a:endParaRPr lang="en-GB" sz="2400" dirty="0">
              <a:latin typeface="Verdana"/>
              <a:ea typeface="Verdana"/>
            </a:endParaRPr>
          </a:p>
          <a:p>
            <a:endParaRPr lang="en-GB" sz="2400" b="1" dirty="0"/>
          </a:p>
          <a:p>
            <a:r>
              <a:rPr lang="en-GB" sz="2400" dirty="0"/>
              <a:t> </a:t>
            </a:r>
            <a:endParaRPr lang="en-GB" sz="2400" b="1"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5"/>
          <a:srcRect l="13953" t="18276" r="13721" b="21379"/>
          <a:stretch/>
        </p:blipFill>
        <p:spPr>
          <a:xfrm>
            <a:off x="0" y="4870406"/>
            <a:ext cx="2394195" cy="1356073"/>
          </a:xfrm>
          <a:prstGeom prst="rect">
            <a:avLst/>
          </a:prstGeom>
        </p:spPr>
      </p:pic>
    </p:spTree>
    <p:extLst>
      <p:ext uri="{BB962C8B-B14F-4D97-AF65-F5344CB8AC3E}">
        <p14:creationId xmlns:p14="http://schemas.microsoft.com/office/powerpoint/2010/main" val="370720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a:xfrm>
            <a:off x="254270" y="520066"/>
            <a:ext cx="9346929" cy="1029994"/>
          </a:xfrm>
        </p:spPr>
        <p:txBody>
          <a:bodyPr lIns="0" tIns="0" rIns="0" bIns="0" anchor="t"/>
          <a:lstStyle/>
          <a:p>
            <a:r>
              <a:rPr lang="en-US" dirty="0"/>
              <a:t>Model: intervention mapping</a:t>
            </a:r>
          </a:p>
          <a:p>
            <a:endParaRPr lang="en-GB" dirty="0"/>
          </a:p>
        </p:txBody>
      </p:sp>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587645" y="1386038"/>
            <a:ext cx="11235343" cy="2844279"/>
          </a:xfrm>
        </p:spPr>
        <p:txBody>
          <a:bodyPr lIns="0" tIns="0" rIns="0" bIns="0" anchor="t"/>
          <a:lstStyle/>
          <a:p>
            <a:endParaRPr lang="en-GB" sz="3200" dirty="0"/>
          </a:p>
          <a:p>
            <a:endParaRPr lang="en-GB" sz="3200" dirty="0"/>
          </a:p>
          <a:p>
            <a:endParaRPr lang="en-GB" sz="3200" dirty="0"/>
          </a:p>
          <a:p>
            <a:endParaRPr lang="en-GB" sz="3200" dirty="0"/>
          </a:p>
          <a:p>
            <a:endParaRPr lang="en-GB" sz="3200"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3" name="Afbeelding 2">
            <a:extLst>
              <a:ext uri="{FF2B5EF4-FFF2-40B4-BE49-F238E27FC236}">
                <a16:creationId xmlns:a16="http://schemas.microsoft.com/office/drawing/2014/main" id="{151A20C6-2C58-A069-EF0B-4C006963B598}"/>
              </a:ext>
            </a:extLst>
          </p:cNvPr>
          <p:cNvPicPr>
            <a:picLocks noChangeAspect="1"/>
          </p:cNvPicPr>
          <p:nvPr/>
        </p:nvPicPr>
        <p:blipFill>
          <a:blip r:embed="rId4"/>
          <a:stretch>
            <a:fillRect/>
          </a:stretch>
        </p:blipFill>
        <p:spPr>
          <a:xfrm>
            <a:off x="4524244" y="1672684"/>
            <a:ext cx="4360056" cy="3799278"/>
          </a:xfrm>
          <a:prstGeom prst="rect">
            <a:avLst/>
          </a:prstGeom>
        </p:spPr>
      </p:pic>
    </p:spTree>
    <p:extLst>
      <p:ext uri="{BB962C8B-B14F-4D97-AF65-F5344CB8AC3E}">
        <p14:creationId xmlns:p14="http://schemas.microsoft.com/office/powerpoint/2010/main" val="247502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587645" y="2240131"/>
            <a:ext cx="6248053" cy="2377738"/>
          </a:xfrm>
        </p:spPr>
        <p:txBody>
          <a:bodyPr lIns="0" tIns="0" rIns="0" bIns="0" anchor="t"/>
          <a:lstStyle/>
          <a:p>
            <a:pPr>
              <a:lnSpc>
                <a:spcPct val="100000"/>
              </a:lnSpc>
            </a:pPr>
            <a:r>
              <a:rPr lang="en-US" sz="2800" dirty="0"/>
              <a:t>Een protocol om </a:t>
            </a:r>
            <a:r>
              <a:rPr lang="en-US" sz="2800" dirty="0" err="1"/>
              <a:t>interventies</a:t>
            </a:r>
            <a:r>
              <a:rPr lang="en-US" sz="2800" dirty="0"/>
              <a:t> te ontwikkelen in de </a:t>
            </a:r>
            <a:r>
              <a:rPr lang="en-US" sz="2800" dirty="0" err="1"/>
              <a:t>gezondheidszorg</a:t>
            </a:r>
            <a:r>
              <a:rPr lang="en-US" sz="2800" dirty="0"/>
              <a:t>, </a:t>
            </a:r>
            <a:r>
              <a:rPr lang="en-US" sz="2800" dirty="0" err="1"/>
              <a:t>gebruikmakend</a:t>
            </a:r>
            <a:r>
              <a:rPr lang="en-US" sz="2800" dirty="0"/>
              <a:t> van </a:t>
            </a:r>
            <a:r>
              <a:rPr lang="en-US" sz="2800" dirty="0" err="1"/>
              <a:t>theorie</a:t>
            </a:r>
            <a:r>
              <a:rPr lang="en-US" sz="2800" dirty="0"/>
              <a:t> en </a:t>
            </a:r>
            <a:r>
              <a:rPr lang="en-US" sz="2800" dirty="0" err="1"/>
              <a:t>praktijkkennis</a:t>
            </a:r>
            <a:endParaRPr lang="en-US" sz="2800" dirty="0"/>
          </a:p>
          <a:p>
            <a:endParaRPr lang="en-GB"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sp>
        <p:nvSpPr>
          <p:cNvPr id="3" name="Text Placeholder 1">
            <a:extLst>
              <a:ext uri="{FF2B5EF4-FFF2-40B4-BE49-F238E27FC236}">
                <a16:creationId xmlns:a16="http://schemas.microsoft.com/office/drawing/2014/main" id="{4B82943F-CE84-BDF0-9864-AC61ABE7EAC2}"/>
              </a:ext>
            </a:extLst>
          </p:cNvPr>
          <p:cNvSpPr txBox="1">
            <a:spLocks/>
          </p:cNvSpPr>
          <p:nvPr/>
        </p:nvSpPr>
        <p:spPr>
          <a:xfrm>
            <a:off x="587646" y="725135"/>
            <a:ext cx="6503267" cy="853499"/>
          </a:xfrm>
          <a:prstGeom prst="rect">
            <a:avLst/>
          </a:prstGeom>
        </p:spPr>
        <p:txBody>
          <a:bodyPr lIns="0" tIns="0" rIns="0" bIns="0"/>
          <a:lstStyle>
            <a:lvl1pPr marL="0" indent="0" algn="l" defTabSz="914400" rtl="0" eaLnBrk="1" latinLnBrk="0" hangingPunct="1">
              <a:lnSpc>
                <a:spcPct val="90000"/>
              </a:lnSpc>
              <a:spcBef>
                <a:spcPts val="1000"/>
              </a:spcBef>
              <a:buFontTx/>
              <a:buNone/>
              <a:defRPr sz="4000" b="1"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Wat is intervention mapping?</a:t>
            </a:r>
          </a:p>
        </p:txBody>
      </p:sp>
      <p:pic>
        <p:nvPicPr>
          <p:cNvPr id="6" name="Afbeelding 5">
            <a:extLst>
              <a:ext uri="{FF2B5EF4-FFF2-40B4-BE49-F238E27FC236}">
                <a16:creationId xmlns:a16="http://schemas.microsoft.com/office/drawing/2014/main" id="{79CE26F2-5701-F6B8-5FD4-0DB0881B6135}"/>
              </a:ext>
            </a:extLst>
          </p:cNvPr>
          <p:cNvPicPr>
            <a:picLocks noChangeAspect="1"/>
          </p:cNvPicPr>
          <p:nvPr/>
        </p:nvPicPr>
        <p:blipFill>
          <a:blip r:embed="rId4"/>
          <a:stretch>
            <a:fillRect/>
          </a:stretch>
        </p:blipFill>
        <p:spPr>
          <a:xfrm>
            <a:off x="7159924" y="0"/>
            <a:ext cx="4874895" cy="6858000"/>
          </a:xfrm>
          <a:prstGeom prst="rect">
            <a:avLst/>
          </a:prstGeom>
        </p:spPr>
      </p:pic>
    </p:spTree>
    <p:extLst>
      <p:ext uri="{BB962C8B-B14F-4D97-AF65-F5344CB8AC3E}">
        <p14:creationId xmlns:p14="http://schemas.microsoft.com/office/powerpoint/2010/main" val="371387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nl-NL" dirty="0"/>
              <a:t>Take home </a:t>
            </a:r>
            <a:r>
              <a:rPr lang="nl-NL" dirty="0" err="1"/>
              <a:t>messages</a:t>
            </a:r>
            <a:endParaRPr lang="nl-NL" dirty="0"/>
          </a:p>
          <a:p>
            <a:endParaRPr lang="en-GB" dirty="0"/>
          </a:p>
        </p:txBody>
      </p:sp>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587645" y="1852579"/>
            <a:ext cx="11235343" cy="2377738"/>
          </a:xfrm>
        </p:spPr>
        <p:txBody>
          <a:bodyPr/>
          <a:lstStyle/>
          <a:p>
            <a:pPr marL="342900" indent="-342900">
              <a:buFontTx/>
              <a:buChar char="-"/>
            </a:pPr>
            <a:r>
              <a:rPr lang="nl-NL" dirty="0"/>
              <a:t>Betrek en informeer iedereen vanaf het ontwerp van je interventie</a:t>
            </a:r>
          </a:p>
          <a:p>
            <a:pPr marL="342900" indent="-342900">
              <a:buFontTx/>
              <a:buChar char="-"/>
            </a:pPr>
            <a:endParaRPr lang="nl-NL" dirty="0"/>
          </a:p>
          <a:p>
            <a:pPr marL="342900" indent="-342900">
              <a:buFontTx/>
              <a:buChar char="-"/>
            </a:pPr>
            <a:r>
              <a:rPr lang="nl-NL" dirty="0"/>
              <a:t>Sta open voor feedback</a:t>
            </a:r>
          </a:p>
          <a:p>
            <a:pPr marL="342900" indent="-342900">
              <a:buFontTx/>
              <a:buChar char="-"/>
            </a:pPr>
            <a:endParaRPr lang="nl-NL" dirty="0"/>
          </a:p>
          <a:p>
            <a:pPr marL="342900" indent="-342900">
              <a:buFontTx/>
              <a:buChar char="-"/>
            </a:pPr>
            <a:r>
              <a:rPr lang="nl-NL" dirty="0"/>
              <a:t>Richt je niet alleen op kennis en vaardigheden, maar ook op attitudeverandering</a:t>
            </a:r>
          </a:p>
          <a:p>
            <a:pPr marL="342900" indent="-342900">
              <a:buFontTx/>
              <a:buChar char="-"/>
            </a:pPr>
            <a:endParaRPr lang="nl-NL" dirty="0"/>
          </a:p>
          <a:p>
            <a:pPr marL="342900" indent="-342900">
              <a:buFontTx/>
              <a:buChar char="-"/>
            </a:pPr>
            <a:r>
              <a:rPr lang="nl-NL" dirty="0"/>
              <a:t>Denk na over implementatie voordat je een programma gaat uittesten in de praktijk</a:t>
            </a:r>
          </a:p>
          <a:p>
            <a:endParaRPr lang="en-GB"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34000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14FB3D5-C513-C0AE-D133-F8F23AD41526}"/>
              </a:ext>
            </a:extLst>
          </p:cNvPr>
          <p:cNvPicPr>
            <a:picLocks noChangeAspect="1"/>
          </p:cNvPicPr>
          <p:nvPr/>
        </p:nvPicPr>
        <p:blipFill>
          <a:blip r:embed="rId3"/>
          <a:stretch>
            <a:fillRect/>
          </a:stretch>
        </p:blipFill>
        <p:spPr>
          <a:xfrm>
            <a:off x="3436249" y="1702886"/>
            <a:ext cx="8142169" cy="4089731"/>
          </a:xfrm>
          <a:prstGeom prst="rect">
            <a:avLst/>
          </a:prstGeom>
        </p:spPr>
      </p:pic>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nl-NL" dirty="0"/>
              <a:t>Stappen </a:t>
            </a:r>
            <a:r>
              <a:rPr lang="nl-NL" dirty="0" err="1"/>
              <a:t>Intervention</a:t>
            </a:r>
            <a:r>
              <a:rPr lang="nl-NL" dirty="0"/>
              <a:t> </a:t>
            </a:r>
            <a:r>
              <a:rPr lang="nl-NL" dirty="0" err="1"/>
              <a:t>mapping</a:t>
            </a:r>
            <a:endParaRPr lang="nl-NL" dirty="0"/>
          </a:p>
          <a:p>
            <a:endParaRPr lang="en-GB" b="0" dirty="0" err="1"/>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4"/>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259549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nl-NL" dirty="0"/>
              <a:t>Een voorbeeld….</a:t>
            </a:r>
          </a:p>
          <a:p>
            <a:endParaRPr lang="en-GB" dirty="0" err="1"/>
          </a:p>
        </p:txBody>
      </p:sp>
      <p:sp>
        <p:nvSpPr>
          <p:cNvPr id="5" name="Text Placeholder 4">
            <a:extLst>
              <a:ext uri="{FF2B5EF4-FFF2-40B4-BE49-F238E27FC236}">
                <a16:creationId xmlns:a16="http://schemas.microsoft.com/office/drawing/2014/main" id="{CB0C34C3-D307-F45B-2003-1DC8C3667E95}"/>
              </a:ext>
            </a:extLst>
          </p:cNvPr>
          <p:cNvSpPr>
            <a:spLocks noGrp="1"/>
          </p:cNvSpPr>
          <p:nvPr>
            <p:ph type="body" sz="quarter" idx="12"/>
          </p:nvPr>
        </p:nvSpPr>
        <p:spPr>
          <a:xfrm>
            <a:off x="587645" y="1852579"/>
            <a:ext cx="11235343" cy="2377738"/>
          </a:xfrm>
        </p:spPr>
        <p:txBody>
          <a:bodyPr/>
          <a:lstStyle/>
          <a:p>
            <a:r>
              <a:rPr lang="nl-NL" dirty="0"/>
              <a:t>Stel:</a:t>
            </a:r>
          </a:p>
          <a:p>
            <a:endParaRPr lang="nl-NL" dirty="0"/>
          </a:p>
          <a:p>
            <a:r>
              <a:rPr lang="nl-NL" dirty="0"/>
              <a:t>We willen dat onze collega’s bij hun advisering rekening houden met het functioneren van het gehoor.</a:t>
            </a:r>
          </a:p>
          <a:p>
            <a:endParaRPr lang="en-GB" dirty="0"/>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pic>
        <p:nvPicPr>
          <p:cNvPr id="3" name="Graphic 2" descr="Oor silhouet">
            <a:extLst>
              <a:ext uri="{FF2B5EF4-FFF2-40B4-BE49-F238E27FC236}">
                <a16:creationId xmlns:a16="http://schemas.microsoft.com/office/drawing/2014/main" id="{A19B4783-2BE7-CEF4-4CE4-9E209A12F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6842" y="3586165"/>
            <a:ext cx="1982122" cy="1982122"/>
          </a:xfrm>
          <a:prstGeom prst="rect">
            <a:avLst/>
          </a:prstGeom>
        </p:spPr>
      </p:pic>
      <p:pic>
        <p:nvPicPr>
          <p:cNvPr id="6" name="Graphic 5" descr="Stem met effen opvulling">
            <a:extLst>
              <a:ext uri="{FF2B5EF4-FFF2-40B4-BE49-F238E27FC236}">
                <a16:creationId xmlns:a16="http://schemas.microsoft.com/office/drawing/2014/main" id="{7127FCA8-14BD-AB6C-49D0-32F348C1ED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4151871"/>
            <a:ext cx="914400" cy="914400"/>
          </a:xfrm>
          <a:prstGeom prst="rect">
            <a:avLst/>
          </a:prstGeom>
        </p:spPr>
      </p:pic>
      <p:pic>
        <p:nvPicPr>
          <p:cNvPr id="7" name="Graphic 6" descr="Stem met effen opvulling">
            <a:extLst>
              <a:ext uri="{FF2B5EF4-FFF2-40B4-BE49-F238E27FC236}">
                <a16:creationId xmlns:a16="http://schemas.microsoft.com/office/drawing/2014/main" id="{D767CFB2-6E75-584C-7EBE-6BEBCB49D7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7015" y="4151871"/>
            <a:ext cx="914400" cy="914400"/>
          </a:xfrm>
          <a:prstGeom prst="rect">
            <a:avLst/>
          </a:prstGeom>
        </p:spPr>
      </p:pic>
    </p:spTree>
    <p:extLst>
      <p:ext uri="{BB962C8B-B14F-4D97-AF65-F5344CB8AC3E}">
        <p14:creationId xmlns:p14="http://schemas.microsoft.com/office/powerpoint/2010/main" val="318296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nl-NL" dirty="0"/>
              <a:t>Hoe houdt </a:t>
            </a:r>
            <a:r>
              <a:rPr lang="nl-NL" dirty="0" err="1"/>
              <a:t>intervention</a:t>
            </a:r>
            <a:r>
              <a:rPr lang="nl-NL" dirty="0"/>
              <a:t> </a:t>
            </a:r>
            <a:r>
              <a:rPr lang="nl-NL" dirty="0" err="1"/>
              <a:t>mapping</a:t>
            </a:r>
            <a:r>
              <a:rPr lang="nl-NL" dirty="0"/>
              <a:t> rekening met implementatie?</a:t>
            </a:r>
          </a:p>
          <a:p>
            <a:endParaRPr lang="en-GB" dirty="0" err="1"/>
          </a:p>
        </p:txBody>
      </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3"/>
          <a:srcRect l="13953" t="18276" r="13721" b="21379"/>
          <a:stretch/>
        </p:blipFill>
        <p:spPr>
          <a:xfrm>
            <a:off x="162393" y="4144360"/>
            <a:ext cx="3676055" cy="2082119"/>
          </a:xfrm>
          <a:prstGeom prst="rect">
            <a:avLst/>
          </a:prstGeom>
        </p:spPr>
      </p:pic>
      <p:sp>
        <p:nvSpPr>
          <p:cNvPr id="3" name="Tijdelijke aanduiding voor tekst 2">
            <a:extLst>
              <a:ext uri="{FF2B5EF4-FFF2-40B4-BE49-F238E27FC236}">
                <a16:creationId xmlns:a16="http://schemas.microsoft.com/office/drawing/2014/main" id="{08CF1291-D57D-302B-75A1-D5A4CF693210}"/>
              </a:ext>
            </a:extLst>
          </p:cNvPr>
          <p:cNvSpPr txBox="1">
            <a:spLocks/>
          </p:cNvSpPr>
          <p:nvPr/>
        </p:nvSpPr>
        <p:spPr>
          <a:xfrm>
            <a:off x="587645" y="2156177"/>
            <a:ext cx="5312823" cy="3976688"/>
          </a:xfrm>
          <a:prstGeom prst="rect">
            <a:avLst/>
          </a:prstGeom>
        </p:spPr>
        <p:txBody>
          <a:bodyPr lIns="0" tIns="0" rIns="0" bIns="0"/>
          <a:lstStyle>
            <a:lvl1pPr marL="0" indent="0" algn="l" defTabSz="914400" rtl="0" eaLnBrk="1" latinLnBrk="0" hangingPunct="1">
              <a:lnSpc>
                <a:spcPts val="2500"/>
              </a:lnSpc>
              <a:spcBef>
                <a:spcPts val="0"/>
              </a:spcBef>
              <a:buFontTx/>
              <a:buNone/>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ts val="2500"/>
              </a:lnSpc>
              <a:spcBef>
                <a:spcPts val="0"/>
              </a:spcBef>
              <a:buFontTx/>
              <a:buNone/>
              <a:defRPr sz="20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52000" indent="-252000" algn="l" defTabSz="914400" rtl="0" eaLnBrk="1" latinLnBrk="0" hangingPunct="1">
              <a:lnSpc>
                <a:spcPts val="2500"/>
              </a:lnSpc>
              <a:spcBef>
                <a:spcPts val="0"/>
              </a:spcBef>
              <a:buClr>
                <a:schemeClr val="accent1"/>
              </a:buClr>
              <a:buSzPct val="90000"/>
              <a:buFontTx/>
              <a:buBlip>
                <a:blip r:embed="rId4"/>
              </a:buBlip>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04000" indent="-216000" algn="l" defTabSz="914400" rtl="0" eaLnBrk="1" latinLnBrk="0" hangingPunct="1">
              <a:lnSpc>
                <a:spcPts val="2500"/>
              </a:lnSpc>
              <a:spcBef>
                <a:spcPts val="0"/>
              </a:spcBef>
              <a:buClr>
                <a:schemeClr val="accent1"/>
              </a:buClr>
              <a:buSzPct val="90000"/>
              <a:buFont typeface="Systeemlettertype"/>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800" dirty="0"/>
              <a:t>Stakeholders zijn betrokken in het hele proces</a:t>
            </a:r>
          </a:p>
          <a:p>
            <a:pPr>
              <a:lnSpc>
                <a:spcPct val="150000"/>
              </a:lnSpc>
            </a:pPr>
            <a:endParaRPr lang="nl-NL" sz="2800" dirty="0"/>
          </a:p>
          <a:p>
            <a:pPr>
              <a:lnSpc>
                <a:spcPct val="150000"/>
              </a:lnSpc>
            </a:pPr>
            <a:endParaRPr lang="nl-NL" sz="2800" dirty="0"/>
          </a:p>
        </p:txBody>
      </p:sp>
      <p:pic>
        <p:nvPicPr>
          <p:cNvPr id="6" name="Afbeelding 5">
            <a:extLst>
              <a:ext uri="{FF2B5EF4-FFF2-40B4-BE49-F238E27FC236}">
                <a16:creationId xmlns:a16="http://schemas.microsoft.com/office/drawing/2014/main" id="{34F70116-D15F-0BF0-9BB8-AA2393302536}"/>
              </a:ext>
            </a:extLst>
          </p:cNvPr>
          <p:cNvPicPr>
            <a:picLocks noChangeAspect="1"/>
          </p:cNvPicPr>
          <p:nvPr/>
        </p:nvPicPr>
        <p:blipFill>
          <a:blip r:embed="rId5"/>
          <a:stretch>
            <a:fillRect/>
          </a:stretch>
        </p:blipFill>
        <p:spPr>
          <a:xfrm>
            <a:off x="5947770" y="1992030"/>
            <a:ext cx="5875218" cy="4003328"/>
          </a:xfrm>
          <a:prstGeom prst="rect">
            <a:avLst/>
          </a:prstGeom>
        </p:spPr>
      </p:pic>
      <p:sp>
        <p:nvSpPr>
          <p:cNvPr id="7" name="Tekstvak 6">
            <a:extLst>
              <a:ext uri="{FF2B5EF4-FFF2-40B4-BE49-F238E27FC236}">
                <a16:creationId xmlns:a16="http://schemas.microsoft.com/office/drawing/2014/main" id="{ECD49C63-2A6F-7EDD-5470-FE173A69A3A4}"/>
              </a:ext>
            </a:extLst>
          </p:cNvPr>
          <p:cNvSpPr txBox="1"/>
          <p:nvPr/>
        </p:nvSpPr>
        <p:spPr>
          <a:xfrm>
            <a:off x="5900468" y="5985151"/>
            <a:ext cx="6573329" cy="261610"/>
          </a:xfrm>
          <a:prstGeom prst="rect">
            <a:avLst/>
          </a:prstGeom>
          <a:noFill/>
        </p:spPr>
        <p:txBody>
          <a:bodyPr wrap="square" rtlCol="0">
            <a:spAutoFit/>
          </a:bodyPr>
          <a:lstStyle/>
          <a:p>
            <a:r>
              <a:rPr lang="nl-NL" sz="1100" i="1" dirty="0"/>
              <a:t>https://mellomleder.blogspot.com/2018/02/not-invented-here.html</a:t>
            </a:r>
          </a:p>
        </p:txBody>
      </p:sp>
    </p:spTree>
    <p:extLst>
      <p:ext uri="{BB962C8B-B14F-4D97-AF65-F5344CB8AC3E}">
        <p14:creationId xmlns:p14="http://schemas.microsoft.com/office/powerpoint/2010/main" val="65760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41F580-40DE-CF18-0A5A-B3D71BF8D685}"/>
              </a:ext>
            </a:extLst>
          </p:cNvPr>
          <p:cNvSpPr>
            <a:spLocks noGrp="1"/>
          </p:cNvSpPr>
          <p:nvPr>
            <p:ph type="body" sz="quarter" idx="10"/>
          </p:nvPr>
        </p:nvSpPr>
        <p:spPr/>
        <p:txBody>
          <a:bodyPr lIns="0" tIns="0" rIns="0" bIns="0" anchor="t"/>
          <a:lstStyle/>
          <a:p>
            <a:r>
              <a:rPr lang="nl-NL" dirty="0"/>
              <a:t>Dus bijvoorbeeld</a:t>
            </a:r>
          </a:p>
          <a:p>
            <a:endParaRPr lang="en-GB" dirty="0" err="1"/>
          </a:p>
        </p:txBody>
      </p:sp>
      <p:grpSp>
        <p:nvGrpSpPr>
          <p:cNvPr id="9" name="Groep 8">
            <a:extLst>
              <a:ext uri="{FF2B5EF4-FFF2-40B4-BE49-F238E27FC236}">
                <a16:creationId xmlns:a16="http://schemas.microsoft.com/office/drawing/2014/main" id="{92F5EF7F-086F-6794-55DF-6797434BD426}"/>
              </a:ext>
            </a:extLst>
          </p:cNvPr>
          <p:cNvGrpSpPr/>
          <p:nvPr/>
        </p:nvGrpSpPr>
        <p:grpSpPr>
          <a:xfrm>
            <a:off x="3434575" y="1852579"/>
            <a:ext cx="8595031" cy="4258124"/>
            <a:chOff x="2466869" y="1307434"/>
            <a:chExt cx="9562738" cy="4803269"/>
          </a:xfrm>
        </p:grpSpPr>
        <p:pic>
          <p:nvPicPr>
            <p:cNvPr id="6" name="Afbeelding 5">
              <a:extLst>
                <a:ext uri="{FF2B5EF4-FFF2-40B4-BE49-F238E27FC236}">
                  <a16:creationId xmlns:a16="http://schemas.microsoft.com/office/drawing/2014/main" id="{21946C0C-129B-C345-0740-A157EFD221D8}"/>
                </a:ext>
              </a:extLst>
            </p:cNvPr>
            <p:cNvPicPr>
              <a:picLocks noChangeAspect="1"/>
            </p:cNvPicPr>
            <p:nvPr/>
          </p:nvPicPr>
          <p:blipFill>
            <a:blip r:embed="rId3"/>
            <a:stretch>
              <a:fillRect/>
            </a:stretch>
          </p:blipFill>
          <p:spPr>
            <a:xfrm>
              <a:off x="2466869" y="1307434"/>
              <a:ext cx="9562738" cy="4803269"/>
            </a:xfrm>
            <a:prstGeom prst="rect">
              <a:avLst/>
            </a:prstGeom>
          </p:spPr>
        </p:pic>
        <p:sp>
          <p:nvSpPr>
            <p:cNvPr id="7" name="Ovaal 6">
              <a:extLst>
                <a:ext uri="{FF2B5EF4-FFF2-40B4-BE49-F238E27FC236}">
                  <a16:creationId xmlns:a16="http://schemas.microsoft.com/office/drawing/2014/main" id="{726D80EB-65F9-009C-21DE-0BEEFFB0F410}"/>
                </a:ext>
              </a:extLst>
            </p:cNvPr>
            <p:cNvSpPr/>
            <p:nvPr/>
          </p:nvSpPr>
          <p:spPr>
            <a:xfrm>
              <a:off x="4742293" y="1555006"/>
              <a:ext cx="379562" cy="454184"/>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110EC4B-B068-83C3-F822-BF5A6B7D67C3}"/>
                </a:ext>
              </a:extLst>
            </p:cNvPr>
            <p:cNvSpPr/>
            <p:nvPr/>
          </p:nvSpPr>
          <p:spPr>
            <a:xfrm>
              <a:off x="5121855" y="2150229"/>
              <a:ext cx="379562" cy="454184"/>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Picture 1">
            <a:extLst>
              <a:ext uri="{FF2B5EF4-FFF2-40B4-BE49-F238E27FC236}">
                <a16:creationId xmlns:a16="http://schemas.microsoft.com/office/drawing/2014/main" id="{FA9C001C-8020-608A-5CD7-F7C4965A645C}"/>
              </a:ext>
            </a:extLst>
          </p:cNvPr>
          <p:cNvPicPr>
            <a:picLocks noChangeAspect="1"/>
          </p:cNvPicPr>
          <p:nvPr/>
        </p:nvPicPr>
        <p:blipFill rotWithShape="1">
          <a:blip r:embed="rId4"/>
          <a:srcRect l="13953" t="18276" r="13721" b="21379"/>
          <a:stretch/>
        </p:blipFill>
        <p:spPr>
          <a:xfrm>
            <a:off x="162393" y="4144360"/>
            <a:ext cx="3676055" cy="2082119"/>
          </a:xfrm>
          <a:prstGeom prst="rect">
            <a:avLst/>
          </a:prstGeom>
        </p:spPr>
      </p:pic>
    </p:spTree>
    <p:extLst>
      <p:ext uri="{BB962C8B-B14F-4D97-AF65-F5344CB8AC3E}">
        <p14:creationId xmlns:p14="http://schemas.microsoft.com/office/powerpoint/2010/main" val="786081352"/>
      </p:ext>
    </p:extLst>
  </p:cSld>
  <p:clrMapOvr>
    <a:masterClrMapping/>
  </p:clrMapOvr>
</p:sld>
</file>

<file path=ppt/theme/theme1.xml><?xml version="1.0" encoding="utf-8"?>
<a:theme xmlns:a="http://schemas.openxmlformats.org/drawingml/2006/main" name="Kantoorthema">
  <a:themeElements>
    <a:clrScheme name="Kennis over zien">
      <a:dk1>
        <a:srgbClr val="000000"/>
      </a:dk1>
      <a:lt1>
        <a:srgbClr val="FFFFFF"/>
      </a:lt1>
      <a:dk2>
        <a:srgbClr val="000000"/>
      </a:dk2>
      <a:lt2>
        <a:srgbClr val="FFFFFF"/>
      </a:lt2>
      <a:accent1>
        <a:srgbClr val="00819A"/>
      </a:accent1>
      <a:accent2>
        <a:srgbClr val="22A571"/>
      </a:accent2>
      <a:accent3>
        <a:srgbClr val="3E90C5"/>
      </a:accent3>
      <a:accent4>
        <a:srgbClr val="418993"/>
      </a:accent4>
      <a:accent5>
        <a:srgbClr val="1F5C69"/>
      </a:accent5>
      <a:accent6>
        <a:srgbClr val="24618E"/>
      </a:accent6>
      <a:hlink>
        <a:srgbClr val="0563C1"/>
      </a:hlink>
      <a:folHlink>
        <a:srgbClr val="954F72"/>
      </a:folHlink>
    </a:clrScheme>
    <a:fontScheme name="Aangepas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nis over zien.potx" id="{C8378FE9-AD65-284E-B87C-386E036530F1}" vid="{20EF88BD-0242-884A-A2DD-577FD42CD47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17A39CF4652843941A638A6B028BF5" ma:contentTypeVersion="13" ma:contentTypeDescription="Een nieuw document maken." ma:contentTypeScope="" ma:versionID="a3b876092086f84b5a048298280af529">
  <xsd:schema xmlns:xsd="http://www.w3.org/2001/XMLSchema" xmlns:xs="http://www.w3.org/2001/XMLSchema" xmlns:p="http://schemas.microsoft.com/office/2006/metadata/properties" xmlns:ns2="2d326f05-ef6f-4877-b33b-abb09b7d5128" xmlns:ns3="7d42a553-7c30-49a9-9ad8-bb5cd5eb4cbb" targetNamespace="http://schemas.microsoft.com/office/2006/metadata/properties" ma:root="true" ma:fieldsID="90493d4b6956930f633c067222e25102" ns2:_="" ns3:_="">
    <xsd:import namespace="2d326f05-ef6f-4877-b33b-abb09b7d5128"/>
    <xsd:import namespace="7d42a553-7c30-49a9-9ad8-bb5cd5eb4c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26f05-ef6f-4877-b33b-abb09b7d5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b29649d5-2f7e-4ac3-9554-7c861e67dcf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42a553-7c30-49a9-9ad8-bb5cd5eb4c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e56ce2-8689-4b5a-941d-e924743aa7c3}" ma:internalName="TaxCatchAll" ma:showField="CatchAllData" ma:web="7d42a553-7c30-49a9-9ad8-bb5cd5eb4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42a553-7c30-49a9-9ad8-bb5cd5eb4cbb" xsi:nil="true"/>
    <lcf76f155ced4ddcb4097134ff3c332f xmlns="2d326f05-ef6f-4877-b33b-abb09b7d51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8A9E2A-5523-4E7E-A6CD-233F972FD3D5}">
  <ds:schemaRefs>
    <ds:schemaRef ds:uri="http://schemas.microsoft.com/sharepoint/v3/contenttype/forms"/>
  </ds:schemaRefs>
</ds:datastoreItem>
</file>

<file path=customXml/itemProps2.xml><?xml version="1.0" encoding="utf-8"?>
<ds:datastoreItem xmlns:ds="http://schemas.openxmlformats.org/officeDocument/2006/customXml" ds:itemID="{9FD63684-5ECA-445B-A9AB-CEC2240384C2}"/>
</file>

<file path=customXml/itemProps3.xml><?xml version="1.0" encoding="utf-8"?>
<ds:datastoreItem xmlns:ds="http://schemas.openxmlformats.org/officeDocument/2006/customXml" ds:itemID="{FD09EDC0-1E6B-4CEB-98ED-0794C0B31E0D}">
  <ds:schemaRefs>
    <ds:schemaRef ds:uri="2d326f05-ef6f-4877-b33b-abb09b7d5128"/>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7d42a553-7c30-49a9-9ad8-bb5cd5eb4cbb"/>
    <ds:schemaRef ds:uri="http://purl.org/dc/dcmitype/"/>
    <ds:schemaRef ds:uri="9b6572fc-fa2b-4547-9ddf-896420785c3e"/>
    <ds:schemaRef ds:uri="99d13b2b-4e5b-4ed3-bec9-5b0e56ec485b"/>
    <ds:schemaRef ds:uri="41c8c51c-5038-4eca-95e8-b462019756f8"/>
  </ds:schemaRefs>
</ds:datastoreItem>
</file>

<file path=docProps/app.xml><?xml version="1.0" encoding="utf-8"?>
<Properties xmlns="http://schemas.openxmlformats.org/officeDocument/2006/extended-properties" xmlns:vt="http://schemas.openxmlformats.org/officeDocument/2006/docPropsVTypes">
  <Template>Kennis over zien (004)</Template>
  <TotalTime>508</TotalTime>
  <Words>2116</Words>
  <Application>Microsoft Office PowerPoint</Application>
  <PresentationFormat>Breedbeeld</PresentationFormat>
  <Paragraphs>209</Paragraphs>
  <Slides>23</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Systeemlettertype</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Mulders, Alexandra</dc:creator>
  <cp:lastModifiedBy>Thiers - Danen, Mischa</cp:lastModifiedBy>
  <cp:revision>68</cp:revision>
  <dcterms:created xsi:type="dcterms:W3CDTF">2021-07-28T08:10:41Z</dcterms:created>
  <dcterms:modified xsi:type="dcterms:W3CDTF">2026-01-12T15:17:04Z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0x0101002617A39CF4652843941A638A6B028BF5</vt:lpwstr>
  </property>
  <property fmtid="{D5CDD505-2E9C-101B-9397-08002B2CF9AE}" pid="3" name="MediaServiceImageTags">
    <vt:lpwstr/>
  </property>
</Properties>
</file>